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re et sous-titre">
    <p:spTree>
      <p:nvGrpSpPr>
        <p:cNvPr id="1" name=""/>
        <p:cNvGrpSpPr/>
        <p:nvPr/>
      </p:nvGrpSpPr>
      <p:grpSpPr>
        <a:xfrm>
          <a:off x="0" y="0"/>
          <a:ext cx="0" cy="0"/>
          <a:chOff x="0" y="0"/>
          <a:chExt cx="0" cy="0"/>
        </a:xfrm>
      </p:grpSpPr>
      <p:sp>
        <p:nvSpPr>
          <p:cNvPr id="11" name="Texte du titre"/>
          <p:cNvSpPr/>
          <p:nvPr>
            <p:ph type="title"/>
          </p:nvPr>
        </p:nvSpPr>
        <p:spPr>
          <a:xfrm>
            <a:off x="1270000" y="1638300"/>
            <a:ext cx="10464800" cy="3302000"/>
          </a:xfrm>
          <a:prstGeom prst="rect">
            <a:avLst/>
          </a:prstGeom>
        </p:spPr>
        <p:txBody>
          <a:bodyPr anchor="b"/>
          <a:lstStyle/>
          <a:p>
            <a:pPr/>
            <a:r>
              <a:t>Texte du titre</a:t>
            </a:r>
          </a:p>
        </p:txBody>
      </p:sp>
      <p:sp>
        <p:nvSpPr>
          <p:cNvPr id="12" name="Texte niveau 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 niveau 1</a:t>
            </a:r>
          </a:p>
          <a:p>
            <a:pPr lvl="1"/>
            <a:r>
              <a:t>Texte niveau 2</a:t>
            </a:r>
          </a:p>
          <a:p>
            <a:pPr lvl="2"/>
            <a:r>
              <a:t>Texte niveau 3</a:t>
            </a:r>
          </a:p>
          <a:p>
            <a:pPr lvl="3"/>
            <a:r>
              <a:t>Texte niveau 4</a:t>
            </a:r>
          </a:p>
          <a:p>
            <a:pPr lvl="4"/>
            <a:r>
              <a:t>Texte niveau 5</a:t>
            </a:r>
          </a:p>
        </p:txBody>
      </p:sp>
      <p:sp>
        <p:nvSpPr>
          <p:cNvPr id="13"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tion">
    <p:spTree>
      <p:nvGrpSpPr>
        <p:cNvPr id="1" name=""/>
        <p:cNvGrpSpPr/>
        <p:nvPr/>
      </p:nvGrpSpPr>
      <p:grpSpPr>
        <a:xfrm>
          <a:off x="0" y="0"/>
          <a:ext cx="0" cy="0"/>
          <a:chOff x="0" y="0"/>
          <a:chExt cx="0" cy="0"/>
        </a:xfrm>
      </p:grpSpPr>
      <p:sp>
        <p:nvSpPr>
          <p:cNvPr id="93" name="-Gilles Allain"/>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-Gilles Allain</a:t>
            </a:r>
          </a:p>
        </p:txBody>
      </p:sp>
      <p:sp>
        <p:nvSpPr>
          <p:cNvPr id="94" name="« Saisissez une citation ici. »"/>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 Saisissez une citation ici. » </a:t>
            </a:r>
          </a:p>
        </p:txBody>
      </p:sp>
      <p:sp>
        <p:nvSpPr>
          <p:cNvPr id="95"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Vierge">
    <p:spTree>
      <p:nvGrpSpPr>
        <p:cNvPr id="1" name=""/>
        <p:cNvGrpSpPr/>
        <p:nvPr/>
      </p:nvGrpSpPr>
      <p:grpSpPr>
        <a:xfrm>
          <a:off x="0" y="0"/>
          <a:ext cx="0" cy="0"/>
          <a:chOff x="0" y="0"/>
          <a:chExt cx="0" cy="0"/>
        </a:xfrm>
      </p:grpSpPr>
      <p:sp>
        <p:nvSpPr>
          <p:cNvPr id="110"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e">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exte du titre"/>
          <p:cNvSpPr/>
          <p:nvPr>
            <p:ph type="title"/>
          </p:nvPr>
        </p:nvSpPr>
        <p:spPr>
          <a:xfrm>
            <a:off x="1270000" y="6718300"/>
            <a:ext cx="10464800" cy="1422400"/>
          </a:xfrm>
          <a:prstGeom prst="rect">
            <a:avLst/>
          </a:prstGeom>
        </p:spPr>
        <p:txBody>
          <a:bodyPr anchor="b"/>
          <a:lstStyle/>
          <a:p>
            <a:pPr/>
            <a:r>
              <a:t>Texte du titre</a:t>
            </a:r>
          </a:p>
        </p:txBody>
      </p:sp>
      <p:sp>
        <p:nvSpPr>
          <p:cNvPr id="22" name="Texte niveau 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 niveau 1</a:t>
            </a:r>
          </a:p>
          <a:p>
            <a:pPr lvl="1"/>
            <a:r>
              <a:t>Texte niveau 2</a:t>
            </a:r>
          </a:p>
          <a:p>
            <a:pPr lvl="2"/>
            <a:r>
              <a:t>Texte niveau 3</a:t>
            </a:r>
          </a:p>
          <a:p>
            <a:pPr lvl="3"/>
            <a:r>
              <a:t>Texte niveau 4</a:t>
            </a:r>
          </a:p>
          <a:p>
            <a:pPr lvl="4"/>
            <a:r>
              <a:t>Texte niveau 5</a:t>
            </a:r>
          </a:p>
        </p:txBody>
      </p:sp>
      <p:sp>
        <p:nvSpPr>
          <p:cNvPr id="23" name="Numéro de diapositive"/>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re - Centré">
    <p:spTree>
      <p:nvGrpSpPr>
        <p:cNvPr id="1" name=""/>
        <p:cNvGrpSpPr/>
        <p:nvPr/>
      </p:nvGrpSpPr>
      <p:grpSpPr>
        <a:xfrm>
          <a:off x="0" y="0"/>
          <a:ext cx="0" cy="0"/>
          <a:chOff x="0" y="0"/>
          <a:chExt cx="0" cy="0"/>
        </a:xfrm>
      </p:grpSpPr>
      <p:sp>
        <p:nvSpPr>
          <p:cNvPr id="30" name="Texte du titre"/>
          <p:cNvSpPr/>
          <p:nvPr>
            <p:ph type="title"/>
          </p:nvPr>
        </p:nvSpPr>
        <p:spPr>
          <a:xfrm>
            <a:off x="1270000" y="3225800"/>
            <a:ext cx="10464800" cy="3302000"/>
          </a:xfrm>
          <a:prstGeom prst="rect">
            <a:avLst/>
          </a:prstGeom>
        </p:spPr>
        <p:txBody>
          <a:bodyPr/>
          <a:lstStyle/>
          <a:p>
            <a:pPr/>
            <a:r>
              <a:t>Texte du titre</a:t>
            </a:r>
          </a:p>
        </p:txBody>
      </p:sp>
      <p:sp>
        <p:nvSpPr>
          <p:cNvPr id="31"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e">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exte du titre"/>
          <p:cNvSpPr/>
          <p:nvPr>
            <p:ph type="title"/>
          </p:nvPr>
        </p:nvSpPr>
        <p:spPr>
          <a:xfrm>
            <a:off x="952500" y="635000"/>
            <a:ext cx="5334000" cy="3987800"/>
          </a:xfrm>
          <a:prstGeom prst="rect">
            <a:avLst/>
          </a:prstGeom>
        </p:spPr>
        <p:txBody>
          <a:bodyPr anchor="b"/>
          <a:lstStyle>
            <a:lvl1pPr>
              <a:defRPr sz="6000"/>
            </a:lvl1pPr>
          </a:lstStyle>
          <a:p>
            <a:pPr/>
            <a:r>
              <a:t>Texte du titre</a:t>
            </a:r>
          </a:p>
        </p:txBody>
      </p:sp>
      <p:sp>
        <p:nvSpPr>
          <p:cNvPr id="40" name="Texte niveau 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 niveau 1</a:t>
            </a:r>
          </a:p>
          <a:p>
            <a:pPr lvl="1"/>
            <a:r>
              <a:t>Texte niveau 2</a:t>
            </a:r>
          </a:p>
          <a:p>
            <a:pPr lvl="2"/>
            <a:r>
              <a:t>Texte niveau 3</a:t>
            </a:r>
          </a:p>
          <a:p>
            <a:pPr lvl="3"/>
            <a:r>
              <a:t>Texte niveau 4</a:t>
            </a:r>
          </a:p>
          <a:p>
            <a:pPr lvl="4"/>
            <a:r>
              <a:t>Texte niveau 5</a:t>
            </a:r>
          </a:p>
        </p:txBody>
      </p:sp>
      <p:sp>
        <p:nvSpPr>
          <p:cNvPr id="41"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re - Haut">
    <p:spTree>
      <p:nvGrpSpPr>
        <p:cNvPr id="1" name=""/>
        <p:cNvGrpSpPr/>
        <p:nvPr/>
      </p:nvGrpSpPr>
      <p:grpSpPr>
        <a:xfrm>
          <a:off x="0" y="0"/>
          <a:ext cx="0" cy="0"/>
          <a:chOff x="0" y="0"/>
          <a:chExt cx="0" cy="0"/>
        </a:xfrm>
      </p:grpSpPr>
      <p:sp>
        <p:nvSpPr>
          <p:cNvPr id="48" name="Texte du titre"/>
          <p:cNvSpPr/>
          <p:nvPr>
            <p:ph type="title"/>
          </p:nvPr>
        </p:nvSpPr>
        <p:spPr>
          <a:prstGeom prst="rect">
            <a:avLst/>
          </a:prstGeom>
        </p:spPr>
        <p:txBody>
          <a:bodyPr/>
          <a:lstStyle/>
          <a:p>
            <a:pPr/>
            <a:r>
              <a:t>Texte du titre</a:t>
            </a:r>
          </a:p>
        </p:txBody>
      </p:sp>
      <p:sp>
        <p:nvSpPr>
          <p:cNvPr id="49"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re et puces">
    <p:spTree>
      <p:nvGrpSpPr>
        <p:cNvPr id="1" name=""/>
        <p:cNvGrpSpPr/>
        <p:nvPr/>
      </p:nvGrpSpPr>
      <p:grpSpPr>
        <a:xfrm>
          <a:off x="0" y="0"/>
          <a:ext cx="0" cy="0"/>
          <a:chOff x="0" y="0"/>
          <a:chExt cx="0" cy="0"/>
        </a:xfrm>
      </p:grpSpPr>
      <p:sp>
        <p:nvSpPr>
          <p:cNvPr id="56" name="Texte du titre"/>
          <p:cNvSpPr/>
          <p:nvPr>
            <p:ph type="title"/>
          </p:nvPr>
        </p:nvSpPr>
        <p:spPr>
          <a:prstGeom prst="rect">
            <a:avLst/>
          </a:prstGeom>
        </p:spPr>
        <p:txBody>
          <a:bodyPr/>
          <a:lstStyle/>
          <a:p>
            <a:pPr/>
            <a:r>
              <a:t>Texte du titre</a:t>
            </a:r>
          </a:p>
        </p:txBody>
      </p:sp>
      <p:sp>
        <p:nvSpPr>
          <p:cNvPr id="57" name="Texte niveau 1…"/>
          <p:cNvSpPr/>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58"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re, puces et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exte du titre"/>
          <p:cNvSpPr/>
          <p:nvPr>
            <p:ph type="title"/>
          </p:nvPr>
        </p:nvSpPr>
        <p:spPr>
          <a:prstGeom prst="rect">
            <a:avLst/>
          </a:prstGeom>
        </p:spPr>
        <p:txBody>
          <a:bodyPr/>
          <a:lstStyle/>
          <a:p>
            <a:pPr/>
            <a:r>
              <a:t>Texte du titre</a:t>
            </a:r>
          </a:p>
        </p:txBody>
      </p:sp>
      <p:sp>
        <p:nvSpPr>
          <p:cNvPr id="67" name="Texte niveau 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Texte niveau 1</a:t>
            </a:r>
          </a:p>
          <a:p>
            <a:pPr lvl="1"/>
            <a:r>
              <a:t>Texte niveau 2</a:t>
            </a:r>
          </a:p>
          <a:p>
            <a:pPr lvl="2"/>
            <a:r>
              <a:t>Texte niveau 3</a:t>
            </a:r>
          </a:p>
          <a:p>
            <a:pPr lvl="3"/>
            <a:r>
              <a:t>Texte niveau 4</a:t>
            </a:r>
          </a:p>
          <a:p>
            <a:pPr lvl="4"/>
            <a:r>
              <a:t>Texte niveau 5</a:t>
            </a:r>
          </a:p>
        </p:txBody>
      </p:sp>
      <p:sp>
        <p:nvSpPr>
          <p:cNvPr id="68"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uces">
    <p:spTree>
      <p:nvGrpSpPr>
        <p:cNvPr id="1" name=""/>
        <p:cNvGrpSpPr/>
        <p:nvPr/>
      </p:nvGrpSpPr>
      <p:grpSpPr>
        <a:xfrm>
          <a:off x="0" y="0"/>
          <a:ext cx="0" cy="0"/>
          <a:chOff x="0" y="0"/>
          <a:chExt cx="0" cy="0"/>
        </a:xfrm>
      </p:grpSpPr>
      <p:sp>
        <p:nvSpPr>
          <p:cNvPr id="75" name="Texte niveau 1…"/>
          <p:cNvSpPr/>
          <p:nvPr>
            <p:ph type="body" idx="1"/>
          </p:nvPr>
        </p:nvSpPr>
        <p:spPr>
          <a:xfrm>
            <a:off x="952500" y="1270000"/>
            <a:ext cx="11099800" cy="7213600"/>
          </a:xfrm>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76"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3 photos">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Numéro de diapositiv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exte du titre"/>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Texte du titre</a:t>
            </a:r>
          </a:p>
        </p:txBody>
      </p:sp>
      <p:sp>
        <p:nvSpPr>
          <p:cNvPr id="3" name="Texte niveau 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4" name="Numéro de diapositive"/>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fr.wikipedia.org/wiki/Ryder_Cup_2012#Aspects_socio-.C3.A9conomiques" TargetMode="External"/><Relationship Id="rId3" Type="http://schemas.openxmlformats.org/officeDocument/2006/relationships/hyperlink" Target="https://fr.wikipedia.org/wiki/Ryder_Cup" TargetMode="External"/><Relationship Id="rId4" Type="http://schemas.openxmlformats.org/officeDocument/2006/relationships/hyperlink" Target="https://www.golf-national.com/ryder-cup/" TargetMode="External"/><Relationship Id="rId5" Type="http://schemas.openxmlformats.org/officeDocument/2006/relationships/hyperlink" Target="http://www.ffgolf.org/Debuter/Le-jeu/Regles-et-Etiquette/Decryptage" TargetMode="External"/><Relationship Id="rId6" Type="http://schemas.openxmlformats.org/officeDocument/2006/relationships/hyperlink" Target="http://www.golfimages.fr/carte-verte-golf.pdf" TargetMode="External"/><Relationship Id="rId7" Type="http://schemas.openxmlformats.org/officeDocument/2006/relationships/hyperlink" Target="http://www.ffgolf.org/FFGolf/Notre-institution/Chiffres/Licencies" TargetMode="External"/><Relationship Id="rId8" Type="http://schemas.openxmlformats.org/officeDocument/2006/relationships/hyperlink" Target="https://sites.google.com/site/jlrgolfwebsite/to-dos" TargetMode="External"/><Relationship Id="rId9" Type="http://schemas.openxmlformats.org/officeDocument/2006/relationships/hyperlink" Target="https://fr.wikipedia.org/wiki/Histoire_du_golf" TargetMode="External"/><Relationship Id="rId10" Type="http://schemas.openxmlformats.org/officeDocument/2006/relationships/hyperlink" Target="http://planete-golf.over-blog.com/article-32605575.html" TargetMode="External"/><Relationship Id="rId11" Type="http://schemas.openxmlformats.org/officeDocument/2006/relationships/hyperlink" Target="http://www.golfclubvalence.com/uploads/Enseignement/jouer%20au%20golf.pdf" TargetMode="External"/><Relationship Id="rId12" Type="http://schemas.openxmlformats.org/officeDocument/2006/relationships/hyperlink" Target="http://www.lequipe.fr/Golf/Actualites/Les-usa-remportent-la-41e-ryder-cup-face-a-l-europe-17-11/733352" TargetMode="External"/><Relationship Id="rId13" Type="http://schemas.openxmlformats.org/officeDocument/2006/relationships/hyperlink" Target="https://www.google.fr/amp/www.1jour1actu.com/sport/le_golf_estil_un_sport_de_riches_0/amp/"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GOLF"/>
          <p:cNvSpPr/>
          <p:nvPr/>
        </p:nvSpPr>
        <p:spPr>
          <a:xfrm>
            <a:off x="4134197" y="4052735"/>
            <a:ext cx="4736406" cy="220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0">
                <a:solidFill>
                  <a:srgbClr val="124E91"/>
                </a:solidFill>
                <a:latin typeface="AvantGarde-Demi"/>
                <a:ea typeface="AvantGarde-Demi"/>
                <a:cs typeface="AvantGarde-Demi"/>
                <a:sym typeface="AvantGarde-Demi"/>
              </a:defRPr>
            </a:lvl1pPr>
          </a:lstStyle>
          <a:p>
            <a:pPr/>
            <a:r>
              <a:t>GOLF</a:t>
            </a:r>
          </a:p>
        </p:txBody>
      </p:sp>
      <p:pic>
        <p:nvPicPr>
          <p:cNvPr id="120" name="Ryder-Cup-2012.png" descr="Ryder-Cup-2012.png"/>
          <p:cNvPicPr>
            <a:picLocks noChangeAspect="1"/>
          </p:cNvPicPr>
          <p:nvPr/>
        </p:nvPicPr>
        <p:blipFill>
          <a:blip r:embed="rId2">
            <a:extLst/>
          </a:blip>
          <a:srcRect l="0" t="0" r="0" b="29672"/>
          <a:stretch>
            <a:fillRect/>
          </a:stretch>
        </p:blipFill>
        <p:spPr>
          <a:xfrm>
            <a:off x="5164864" y="1636946"/>
            <a:ext cx="2675044" cy="1933021"/>
          </a:xfrm>
          <a:prstGeom prst="rect">
            <a:avLst/>
          </a:prstGeom>
          <a:ln w="12700">
            <a:miter lim="400000"/>
          </a:ln>
        </p:spPr>
      </p:pic>
      <p:sp>
        <p:nvSpPr>
          <p:cNvPr id="121" name="RYDER CUP 2012"/>
          <p:cNvSpPr/>
          <p:nvPr/>
        </p:nvSpPr>
        <p:spPr>
          <a:xfrm>
            <a:off x="4666679" y="6044320"/>
            <a:ext cx="367144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D1AE24"/>
                </a:solidFill>
                <a:latin typeface="AvantGarde-Demi"/>
                <a:ea typeface="AvantGarde-Demi"/>
                <a:cs typeface="AvantGarde-Demi"/>
                <a:sym typeface="AvantGarde-Demi"/>
              </a:defRPr>
            </a:lvl1pPr>
          </a:lstStyle>
          <a:p>
            <a:pPr/>
            <a:r>
              <a:t>RYDER CUP 2012</a:t>
            </a:r>
          </a:p>
        </p:txBody>
      </p:sp>
      <p:sp>
        <p:nvSpPr>
          <p:cNvPr id="122" name="Ligne"/>
          <p:cNvSpPr/>
          <p:nvPr/>
        </p:nvSpPr>
        <p:spPr>
          <a:xfrm>
            <a:off x="3952719" y="5988135"/>
            <a:ext cx="5099362" cy="1"/>
          </a:xfrm>
          <a:prstGeom prst="line">
            <a:avLst/>
          </a:prstGeom>
          <a:ln w="25400">
            <a:solidFill>
              <a:srgbClr val="939598"/>
            </a:solidFill>
            <a:miter lim="400000"/>
          </a:ln>
        </p:spPr>
        <p:txBody>
          <a:bodyPr lIns="50800" tIns="50800" rIns="50800" bIns="50800" anchor="ctr"/>
          <a:lstStyle/>
          <a:p>
            <a:pPr>
              <a:defRPr sz="2400"/>
            </a:pPr>
          </a:p>
        </p:txBody>
      </p:sp>
      <p:sp>
        <p:nvSpPr>
          <p:cNvPr id="123" name="Clara Foggetti - Kyle Hazan - Eva Jamen - Samuel Mormin"/>
          <p:cNvSpPr/>
          <p:nvPr>
            <p:ph type="subTitle" sz="quarter" idx="1"/>
          </p:nvPr>
        </p:nvSpPr>
        <p:spPr>
          <a:xfrm>
            <a:off x="808533" y="9153516"/>
            <a:ext cx="11387734" cy="1130301"/>
          </a:xfrm>
          <a:prstGeom prst="rect">
            <a:avLst/>
          </a:prstGeom>
        </p:spPr>
        <p:txBody>
          <a:bodyPr/>
          <a:lstStyle>
            <a:lvl1pPr>
              <a:defRPr cap="all" sz="1800">
                <a:solidFill>
                  <a:srgbClr val="939598"/>
                </a:solidFill>
                <a:latin typeface="AvantGarde-Demi"/>
                <a:ea typeface="AvantGarde-Demi"/>
                <a:cs typeface="AvantGarde-Demi"/>
                <a:sym typeface="AvantGarde-Demi"/>
              </a:defRPr>
            </a:lvl1pPr>
          </a:lstStyle>
          <a:p>
            <a:pPr/>
            <a:r>
              <a:t>Clara Foggetti - Kyle Hazan - Eva Jamen - Samuel Mormin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185"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186" name="HISTOIRE DU GOLF"/>
          <p:cNvSpPr/>
          <p:nvPr/>
        </p:nvSpPr>
        <p:spPr>
          <a:xfrm>
            <a:off x="-134602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HISTOIRE DU GOLF</a:t>
            </a:r>
          </a:p>
        </p:txBody>
      </p:sp>
      <p:pic>
        <p:nvPicPr>
          <p:cNvPr id="187" name="golfer.png" descr="golfer.png"/>
          <p:cNvPicPr>
            <a:picLocks noChangeAspect="1"/>
          </p:cNvPicPr>
          <p:nvPr/>
        </p:nvPicPr>
        <p:blipFill>
          <a:blip r:embed="rId2">
            <a:extLst/>
          </a:blip>
          <a:stretch>
            <a:fillRect/>
          </a:stretch>
        </p:blipFill>
        <p:spPr>
          <a:xfrm>
            <a:off x="940672" y="2222547"/>
            <a:ext cx="1105417" cy="1105416"/>
          </a:xfrm>
          <a:prstGeom prst="rect">
            <a:avLst/>
          </a:prstGeom>
          <a:ln w="12700">
            <a:miter lim="400000"/>
          </a:ln>
        </p:spPr>
      </p:pic>
      <p:pic>
        <p:nvPicPr>
          <p:cNvPr id="188" name="auction.png" descr="auction.png"/>
          <p:cNvPicPr>
            <a:picLocks noChangeAspect="1"/>
          </p:cNvPicPr>
          <p:nvPr/>
        </p:nvPicPr>
        <p:blipFill>
          <a:blip r:embed="rId3">
            <a:extLst/>
          </a:blip>
          <a:stretch>
            <a:fillRect/>
          </a:stretch>
        </p:blipFill>
        <p:spPr>
          <a:xfrm>
            <a:off x="3433154" y="2222547"/>
            <a:ext cx="1105417" cy="1105416"/>
          </a:xfrm>
          <a:prstGeom prst="rect">
            <a:avLst/>
          </a:prstGeom>
          <a:ln w="12700">
            <a:miter lim="400000"/>
          </a:ln>
        </p:spPr>
      </p:pic>
      <p:pic>
        <p:nvPicPr>
          <p:cNvPr id="189" name="world.png" descr="world.png"/>
          <p:cNvPicPr>
            <a:picLocks noChangeAspect="1"/>
          </p:cNvPicPr>
          <p:nvPr/>
        </p:nvPicPr>
        <p:blipFill>
          <a:blip r:embed="rId4">
            <a:extLst/>
          </a:blip>
          <a:stretch>
            <a:fillRect/>
          </a:stretch>
        </p:blipFill>
        <p:spPr>
          <a:xfrm>
            <a:off x="5925637" y="2222547"/>
            <a:ext cx="1105416" cy="1105416"/>
          </a:xfrm>
          <a:prstGeom prst="rect">
            <a:avLst/>
          </a:prstGeom>
          <a:ln w="12700">
            <a:miter lim="400000"/>
          </a:ln>
        </p:spPr>
      </p:pic>
      <p:pic>
        <p:nvPicPr>
          <p:cNvPr id="190" name="olympic-games-logo.png" descr="olympic-games-logo.png"/>
          <p:cNvPicPr>
            <a:picLocks noChangeAspect="1"/>
          </p:cNvPicPr>
          <p:nvPr/>
        </p:nvPicPr>
        <p:blipFill>
          <a:blip r:embed="rId5">
            <a:extLst/>
          </a:blip>
          <a:stretch>
            <a:fillRect/>
          </a:stretch>
        </p:blipFill>
        <p:spPr>
          <a:xfrm>
            <a:off x="10634654" y="1996772"/>
            <a:ext cx="1556967" cy="1556967"/>
          </a:xfrm>
          <a:prstGeom prst="rect">
            <a:avLst/>
          </a:prstGeom>
          <a:ln w="12700">
            <a:miter lim="400000"/>
          </a:ln>
        </p:spPr>
      </p:pic>
      <p:pic>
        <p:nvPicPr>
          <p:cNvPr id="191" name="france.png" descr="france.png"/>
          <p:cNvPicPr>
            <a:picLocks noChangeAspect="1"/>
          </p:cNvPicPr>
          <p:nvPr/>
        </p:nvPicPr>
        <p:blipFill>
          <a:blip r:embed="rId6">
            <a:extLst/>
          </a:blip>
          <a:stretch>
            <a:fillRect/>
          </a:stretch>
        </p:blipFill>
        <p:spPr>
          <a:xfrm>
            <a:off x="8208858" y="2050915"/>
            <a:ext cx="1555342" cy="1555342"/>
          </a:xfrm>
          <a:prstGeom prst="rect">
            <a:avLst/>
          </a:prstGeom>
          <a:ln w="12700">
            <a:miter lim="400000"/>
          </a:ln>
        </p:spPr>
      </p:pic>
      <p:sp>
        <p:nvSpPr>
          <p:cNvPr id="192" name="L'histoire du golf peut trouver ses origines les plus lointaines dans l'Antiquité où de nombreux jeux de balles et de bâtons similaires au golf coexistent. Cependant, cité par l’écrivain romain Quintus Ennius en 200 av. J.-C., le Jeu du Mail est la forme primordiale de laquelle dérivent directement le golf, le croquet et le billard."/>
          <p:cNvSpPr/>
          <p:nvPr/>
        </p:nvSpPr>
        <p:spPr>
          <a:xfrm>
            <a:off x="614680" y="3695341"/>
            <a:ext cx="1757401" cy="5452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defRPr sz="1600">
                <a:latin typeface="AvantGarde-Book"/>
                <a:ea typeface="AvantGarde-Book"/>
                <a:cs typeface="AvantGarde-Book"/>
                <a:sym typeface="AvantGarde-Book"/>
              </a:defRPr>
            </a:lvl1pPr>
          </a:lstStyle>
          <a:p>
            <a:pPr/>
            <a:r>
              <a:t>L'histoire du golf peut trouver ses origines les plus lointaines dans l'Antiquité où de nombreux jeux de balles et de bâtons similaires au golf coexistent. Cependant, cité par l’écrivain romain Quintus Ennius en 200 av. J.-C., le Jeu du Mail est la forme primordiale de laquelle dérivent directement le golf, le croquet et le billard.</a:t>
            </a:r>
          </a:p>
        </p:txBody>
      </p:sp>
      <p:sp>
        <p:nvSpPr>
          <p:cNvPr id="193" name="La version actuelle du golf telle qu'elle existe trouve son origine en Europe, en effet le mot golf est d’origine hollandaise : « le colf » est un bâton ou gourdin qui deviendra « le kolf » puis le golf. Par ailleurs, les premières règles officielles du golf sont apparues en 1754 en Écosse."/>
          <p:cNvSpPr/>
          <p:nvPr/>
        </p:nvSpPr>
        <p:spPr>
          <a:xfrm>
            <a:off x="3107162" y="3695341"/>
            <a:ext cx="1757401" cy="4711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600">
                <a:latin typeface="AvantGarde-Book"/>
                <a:ea typeface="AvantGarde-Book"/>
                <a:cs typeface="AvantGarde-Book"/>
                <a:sym typeface="AvantGarde-Book"/>
              </a:defRPr>
            </a:lvl1pPr>
          </a:lstStyle>
          <a:p>
            <a:pPr/>
            <a:r>
              <a:t>La version actuelle du golf telle qu'elle existe trouve son origine en Europe, en effet le mot golf est d’origine hollandaise : « le colf » est un bâton ou gourdin qui deviendra « le kolf » puis le golf. Par ailleurs, les premières règles officielles du golf sont apparues en 1754 en Écosse.</a:t>
            </a:r>
          </a:p>
        </p:txBody>
      </p:sp>
      <p:sp>
        <p:nvSpPr>
          <p:cNvPr id="194" name="Au XIXe siècle, l’invention de la tondeuse à gazon et l’apparition de la balle en gutta-percha accélèrent le développement du golf. Comme la mode est à l’anglomanie et que les États-Unis «se prennent au jeu», le golf s’exporte de l’Écosse, trouve une nouvelle respiration et devient un sport universel."/>
          <p:cNvSpPr/>
          <p:nvPr/>
        </p:nvSpPr>
        <p:spPr>
          <a:xfrm>
            <a:off x="5599644" y="3695341"/>
            <a:ext cx="1757401" cy="52748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defRPr sz="1600">
                <a:latin typeface="AvantGarde-Book"/>
                <a:ea typeface="AvantGarde-Book"/>
                <a:cs typeface="AvantGarde-Book"/>
                <a:sym typeface="AvantGarde-Book"/>
              </a:defRPr>
            </a:lvl1pPr>
          </a:lstStyle>
          <a:p>
            <a:pPr/>
            <a:r>
              <a:t>Au XIXe siècle, l’invention de la tondeuse à gazon et l’apparition de la balle en gutta-percha accélèrent le développement du golf. Comme la mode est à l’anglomanie et que les États-Unis «se prennent au jeu», le golf s’exporte de l’Écosse, trouve une nouvelle respiration et devient un sport universel.</a:t>
            </a:r>
          </a:p>
        </p:txBody>
      </p:sp>
      <p:sp>
        <p:nvSpPr>
          <p:cNvPr id="195" name="En 1856, quelques résidents britanniques inaugurent à Pau le premier parcours du continent européen. Le premier Open de France se déroule en 1906. L'Union des Golfs de France est constituée en 1912. Le 17 mai 2011, l'accueil de la Ryder Cup 2018 est accordé à la France."/>
          <p:cNvSpPr/>
          <p:nvPr/>
        </p:nvSpPr>
        <p:spPr>
          <a:xfrm>
            <a:off x="8092126" y="3695341"/>
            <a:ext cx="1757401" cy="52748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defRPr sz="1600">
                <a:latin typeface="AvantGarde-Book"/>
                <a:ea typeface="AvantGarde-Book"/>
                <a:cs typeface="AvantGarde-Book"/>
                <a:sym typeface="AvantGarde-Book"/>
              </a:defRPr>
            </a:lvl1pPr>
          </a:lstStyle>
          <a:p>
            <a:pPr/>
            <a:r>
              <a:t>En 1856, quelques résidents britanniques inaugurent à Pau le premier parcours du continent européen. Le premier Open de France se déroule en 1906. L'Union des Golfs de France est constituée en 1912. Le 17 mai 2011, l'accueil de la Ryder Cup 2018 est accordé à la France.</a:t>
            </a:r>
          </a:p>
        </p:txBody>
      </p:sp>
      <p:sp>
        <p:nvSpPr>
          <p:cNvPr id="196" name="Le golf fait son apparition aux Jeux Olympiques pour la première fois à Paris en 1900. Par la suite, il ne figure plus au programme mais refait son entrée à l’occasion des Jeux Olympiques à Rio en 2016."/>
          <p:cNvSpPr/>
          <p:nvPr/>
        </p:nvSpPr>
        <p:spPr>
          <a:xfrm>
            <a:off x="10534437" y="3695341"/>
            <a:ext cx="1757401" cy="4152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defRPr sz="1600">
                <a:latin typeface="AvantGarde-Book"/>
                <a:ea typeface="AvantGarde-Book"/>
                <a:cs typeface="AvantGarde-Book"/>
                <a:sym typeface="AvantGarde-Book"/>
              </a:defRPr>
            </a:lvl1pPr>
          </a:lstStyle>
          <a:p>
            <a:pPr/>
            <a:r>
              <a:t>Le golf fait son apparition aux Jeux Olympiques pour la première fois à Paris en 1900. Par la suite, il ne figure plus au programme mais refait son entrée à l’occasion des Jeux Olympiques à Rio en 2016.</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199"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200" name="DATES DU GOLF"/>
          <p:cNvSpPr/>
          <p:nvPr/>
        </p:nvSpPr>
        <p:spPr>
          <a:xfrm>
            <a:off x="-157462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DATES DU GOLF</a:t>
            </a:r>
          </a:p>
        </p:txBody>
      </p:sp>
      <p:grpSp>
        <p:nvGrpSpPr>
          <p:cNvPr id="229" name="Grouper"/>
          <p:cNvGrpSpPr/>
          <p:nvPr/>
        </p:nvGrpSpPr>
        <p:grpSpPr>
          <a:xfrm>
            <a:off x="653510" y="1222352"/>
            <a:ext cx="11570779" cy="8350296"/>
            <a:chOff x="0" y="0"/>
            <a:chExt cx="11570777" cy="8350295"/>
          </a:xfrm>
        </p:grpSpPr>
        <p:sp>
          <p:nvSpPr>
            <p:cNvPr id="201" name="Figure"/>
            <p:cNvSpPr/>
            <p:nvPr/>
          </p:nvSpPr>
          <p:spPr>
            <a:xfrm>
              <a:off x="82251" y="3663243"/>
              <a:ext cx="1792685" cy="755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FF6732"/>
            </a:solidFill>
            <a:ln w="12700" cap="flat">
              <a:noFill/>
              <a:miter lim="400000"/>
            </a:ln>
            <a:effectLst/>
          </p:spPr>
          <p:txBody>
            <a:bodyPr wrap="square" lIns="50800" tIns="50800" rIns="50800" bIns="50800" numCol="1" anchor="ctr">
              <a:noAutofit/>
            </a:bodyPr>
            <a:lstStyle/>
            <a:p>
              <a:pPr>
                <a:defRPr sz="2400"/>
              </a:pPr>
            </a:p>
          </p:txBody>
        </p:sp>
        <p:sp>
          <p:nvSpPr>
            <p:cNvPr id="202" name="Figure"/>
            <p:cNvSpPr/>
            <p:nvPr/>
          </p:nvSpPr>
          <p:spPr>
            <a:xfrm>
              <a:off x="1699921" y="3663243"/>
              <a:ext cx="1792684" cy="755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90BEAF"/>
            </a:solidFill>
            <a:ln w="12700" cap="flat">
              <a:noFill/>
              <a:miter lim="400000"/>
            </a:ln>
            <a:effectLst/>
          </p:spPr>
          <p:txBody>
            <a:bodyPr wrap="square" lIns="50800" tIns="50800" rIns="50800" bIns="50800" numCol="1" anchor="ctr">
              <a:noAutofit/>
            </a:bodyPr>
            <a:lstStyle/>
            <a:p>
              <a:pPr>
                <a:defRPr sz="2400"/>
              </a:pPr>
            </a:p>
          </p:txBody>
        </p:sp>
        <p:sp>
          <p:nvSpPr>
            <p:cNvPr id="203" name="Figure"/>
            <p:cNvSpPr/>
            <p:nvPr/>
          </p:nvSpPr>
          <p:spPr>
            <a:xfrm>
              <a:off x="3311723" y="3663243"/>
              <a:ext cx="1792684" cy="755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FDCD58"/>
            </a:solidFill>
            <a:ln w="12700" cap="flat">
              <a:noFill/>
              <a:miter lim="400000"/>
            </a:ln>
            <a:effectLst/>
          </p:spPr>
          <p:txBody>
            <a:bodyPr wrap="square" lIns="50800" tIns="50800" rIns="50800" bIns="50800" numCol="1" anchor="ctr">
              <a:noAutofit/>
            </a:bodyPr>
            <a:lstStyle/>
            <a:p>
              <a:pPr>
                <a:defRPr sz="2400"/>
              </a:pPr>
            </a:p>
          </p:txBody>
        </p:sp>
        <p:sp>
          <p:nvSpPr>
            <p:cNvPr id="204" name="Figure"/>
            <p:cNvSpPr/>
            <p:nvPr/>
          </p:nvSpPr>
          <p:spPr>
            <a:xfrm>
              <a:off x="4930173" y="3663243"/>
              <a:ext cx="1792684" cy="755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104859"/>
            </a:solidFill>
            <a:ln w="12700" cap="flat">
              <a:noFill/>
              <a:miter lim="400000"/>
            </a:ln>
            <a:effectLst/>
          </p:spPr>
          <p:txBody>
            <a:bodyPr wrap="square" lIns="50800" tIns="50800" rIns="50800" bIns="50800" numCol="1" anchor="ctr">
              <a:noAutofit/>
            </a:bodyPr>
            <a:lstStyle/>
            <a:p>
              <a:pPr>
                <a:defRPr sz="2400"/>
              </a:pPr>
            </a:p>
          </p:txBody>
        </p:sp>
        <p:sp>
          <p:nvSpPr>
            <p:cNvPr id="205" name="Figure"/>
            <p:cNvSpPr/>
            <p:nvPr/>
          </p:nvSpPr>
          <p:spPr>
            <a:xfrm>
              <a:off x="6541194" y="3663243"/>
              <a:ext cx="1792685" cy="755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424242"/>
            </a:solidFill>
            <a:ln w="12700" cap="flat">
              <a:noFill/>
              <a:miter lim="400000"/>
            </a:ln>
            <a:effectLst/>
          </p:spPr>
          <p:txBody>
            <a:bodyPr wrap="square" lIns="50800" tIns="50800" rIns="50800" bIns="50800" numCol="1" anchor="ctr">
              <a:noAutofit/>
            </a:bodyPr>
            <a:lstStyle/>
            <a:p>
              <a:pPr>
                <a:defRPr sz="2400"/>
              </a:pPr>
            </a:p>
          </p:txBody>
        </p:sp>
        <p:sp>
          <p:nvSpPr>
            <p:cNvPr id="206" name="Figure"/>
            <p:cNvSpPr/>
            <p:nvPr/>
          </p:nvSpPr>
          <p:spPr>
            <a:xfrm>
              <a:off x="8159645" y="3663243"/>
              <a:ext cx="1792684" cy="755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FF2F7B"/>
            </a:solidFill>
            <a:ln w="12700" cap="flat">
              <a:noFill/>
              <a:miter lim="400000"/>
            </a:ln>
            <a:effectLst/>
          </p:spPr>
          <p:txBody>
            <a:bodyPr wrap="square" lIns="50800" tIns="50800" rIns="50800" bIns="50800" numCol="1" anchor="ctr">
              <a:noAutofit/>
            </a:bodyPr>
            <a:lstStyle/>
            <a:p>
              <a:pPr>
                <a:defRPr sz="2400"/>
              </a:pPr>
            </a:p>
          </p:txBody>
        </p:sp>
        <p:sp>
          <p:nvSpPr>
            <p:cNvPr id="207" name="Figure"/>
            <p:cNvSpPr/>
            <p:nvPr/>
          </p:nvSpPr>
          <p:spPr>
            <a:xfrm>
              <a:off x="9778094" y="3663243"/>
              <a:ext cx="1792684" cy="755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6CA5FF"/>
            </a:solidFill>
            <a:ln w="12700" cap="flat">
              <a:noFill/>
              <a:miter lim="400000"/>
            </a:ln>
            <a:effectLst/>
          </p:spPr>
          <p:txBody>
            <a:bodyPr wrap="square" lIns="50800" tIns="50800" rIns="50800" bIns="50800" numCol="1" anchor="ctr">
              <a:noAutofit/>
            </a:bodyPr>
            <a:lstStyle/>
            <a:p>
              <a:pPr>
                <a:defRPr sz="2400"/>
              </a:pPr>
            </a:p>
          </p:txBody>
        </p:sp>
        <p:sp>
          <p:nvSpPr>
            <p:cNvPr id="208" name="1927"/>
            <p:cNvSpPr/>
            <p:nvPr/>
          </p:nvSpPr>
          <p:spPr>
            <a:xfrm>
              <a:off x="457163" y="3723710"/>
              <a:ext cx="104286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solidFill>
                    <a:srgbClr val="FFFFFF"/>
                  </a:solidFill>
                  <a:latin typeface="Geomanist Black"/>
                  <a:ea typeface="Geomanist Black"/>
                  <a:cs typeface="Geomanist Black"/>
                  <a:sym typeface="Geomanist Black"/>
                </a:defRPr>
              </a:lvl1pPr>
            </a:lstStyle>
            <a:p>
              <a:pPr/>
              <a:r>
                <a:t>1927</a:t>
              </a:r>
            </a:p>
          </p:txBody>
        </p:sp>
        <p:sp>
          <p:nvSpPr>
            <p:cNvPr id="209" name="1754"/>
            <p:cNvSpPr/>
            <p:nvPr/>
          </p:nvSpPr>
          <p:spPr>
            <a:xfrm>
              <a:off x="2063898" y="3723710"/>
              <a:ext cx="1058863"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solidFill>
                    <a:srgbClr val="FFFFFF"/>
                  </a:solidFill>
                  <a:latin typeface="Geomanist Black"/>
                  <a:ea typeface="Geomanist Black"/>
                  <a:cs typeface="Geomanist Black"/>
                  <a:sym typeface="Geomanist Black"/>
                </a:defRPr>
              </a:lvl1pPr>
            </a:lstStyle>
            <a:p>
              <a:pPr/>
              <a:r>
                <a:t>1754</a:t>
              </a:r>
            </a:p>
          </p:txBody>
        </p:sp>
        <p:sp>
          <p:nvSpPr>
            <p:cNvPr id="210" name="1856"/>
            <p:cNvSpPr/>
            <p:nvPr/>
          </p:nvSpPr>
          <p:spPr>
            <a:xfrm>
              <a:off x="3682234" y="3723710"/>
              <a:ext cx="1057530"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solidFill>
                    <a:srgbClr val="FFFFFF"/>
                  </a:solidFill>
                  <a:latin typeface="Geomanist Black"/>
                  <a:ea typeface="Geomanist Black"/>
                  <a:cs typeface="Geomanist Black"/>
                  <a:sym typeface="Geomanist Black"/>
                </a:defRPr>
              </a:lvl1pPr>
            </a:lstStyle>
            <a:p>
              <a:pPr/>
              <a:r>
                <a:t>1856</a:t>
              </a:r>
            </a:p>
          </p:txBody>
        </p:sp>
        <p:sp>
          <p:nvSpPr>
            <p:cNvPr id="211" name="1927"/>
            <p:cNvSpPr/>
            <p:nvPr/>
          </p:nvSpPr>
          <p:spPr>
            <a:xfrm>
              <a:off x="5305084" y="3723710"/>
              <a:ext cx="104286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solidFill>
                    <a:srgbClr val="FFFFFF"/>
                  </a:solidFill>
                  <a:latin typeface="Geomanist Black"/>
                  <a:ea typeface="Geomanist Black"/>
                  <a:cs typeface="Geomanist Black"/>
                  <a:sym typeface="Geomanist Black"/>
                </a:defRPr>
              </a:lvl1pPr>
            </a:lstStyle>
            <a:p>
              <a:pPr/>
              <a:r>
                <a:t>1927</a:t>
              </a:r>
            </a:p>
          </p:txBody>
        </p:sp>
        <p:sp>
          <p:nvSpPr>
            <p:cNvPr id="212" name="1997"/>
            <p:cNvSpPr/>
            <p:nvPr/>
          </p:nvSpPr>
          <p:spPr>
            <a:xfrm>
              <a:off x="6914328" y="3723710"/>
              <a:ext cx="1046418"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solidFill>
                    <a:srgbClr val="FFFFFF"/>
                  </a:solidFill>
                  <a:latin typeface="Geomanist Black"/>
                  <a:ea typeface="Geomanist Black"/>
                  <a:cs typeface="Geomanist Black"/>
                  <a:sym typeface="Geomanist Black"/>
                </a:defRPr>
              </a:lvl1pPr>
            </a:lstStyle>
            <a:p>
              <a:pPr/>
              <a:r>
                <a:t>1997</a:t>
              </a:r>
            </a:p>
          </p:txBody>
        </p:sp>
        <p:sp>
          <p:nvSpPr>
            <p:cNvPr id="213" name="2011"/>
            <p:cNvSpPr/>
            <p:nvPr/>
          </p:nvSpPr>
          <p:spPr>
            <a:xfrm>
              <a:off x="8566604" y="3723710"/>
              <a:ext cx="984632"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solidFill>
                    <a:srgbClr val="FFFFFF"/>
                  </a:solidFill>
                  <a:latin typeface="Geomanist Black"/>
                  <a:ea typeface="Geomanist Black"/>
                  <a:cs typeface="Geomanist Black"/>
                  <a:sym typeface="Geomanist Black"/>
                </a:defRPr>
              </a:lvl1pPr>
            </a:lstStyle>
            <a:p>
              <a:pPr/>
              <a:r>
                <a:t>2011</a:t>
              </a:r>
            </a:p>
          </p:txBody>
        </p:sp>
        <p:sp>
          <p:nvSpPr>
            <p:cNvPr id="214" name="2016"/>
            <p:cNvSpPr/>
            <p:nvPr/>
          </p:nvSpPr>
          <p:spPr>
            <a:xfrm>
              <a:off x="10139226" y="3723710"/>
              <a:ext cx="107042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solidFill>
                    <a:srgbClr val="FFFFFF"/>
                  </a:solidFill>
                  <a:latin typeface="Geomanist Black"/>
                  <a:ea typeface="Geomanist Black"/>
                  <a:cs typeface="Geomanist Black"/>
                  <a:sym typeface="Geomanist Black"/>
                </a:defRPr>
              </a:lvl1pPr>
            </a:lstStyle>
            <a:p>
              <a:pPr/>
              <a:r>
                <a:t>2016</a:t>
              </a:r>
            </a:p>
          </p:txBody>
        </p:sp>
        <p:sp>
          <p:nvSpPr>
            <p:cNvPr id="215" name="Ligne"/>
            <p:cNvSpPr/>
            <p:nvPr/>
          </p:nvSpPr>
          <p:spPr>
            <a:xfrm flipV="1">
              <a:off x="889693" y="2827771"/>
              <a:ext cx="1" cy="876301"/>
            </a:xfrm>
            <a:prstGeom prst="line">
              <a:avLst/>
            </a:prstGeom>
            <a:noFill/>
            <a:ln w="88900" cap="flat">
              <a:solidFill>
                <a:srgbClr val="FF6732"/>
              </a:solidFill>
              <a:prstDash val="solid"/>
              <a:miter lim="400000"/>
            </a:ln>
            <a:effectLst/>
          </p:spPr>
          <p:txBody>
            <a:bodyPr wrap="square" lIns="50800" tIns="50800" rIns="50800" bIns="50800" numCol="1" anchor="ctr">
              <a:noAutofit/>
            </a:bodyPr>
            <a:lstStyle/>
            <a:p>
              <a:pPr>
                <a:defRPr sz="2400"/>
              </a:pPr>
            </a:p>
          </p:txBody>
        </p:sp>
        <p:sp>
          <p:nvSpPr>
            <p:cNvPr id="216" name="Ligne"/>
            <p:cNvSpPr/>
            <p:nvPr/>
          </p:nvSpPr>
          <p:spPr>
            <a:xfrm flipV="1">
              <a:off x="2672463" y="4408989"/>
              <a:ext cx="1" cy="876301"/>
            </a:xfrm>
            <a:prstGeom prst="line">
              <a:avLst/>
            </a:prstGeom>
            <a:noFill/>
            <a:ln w="88900" cap="flat">
              <a:solidFill>
                <a:srgbClr val="90BEAF"/>
              </a:solidFill>
              <a:prstDash val="solid"/>
              <a:miter lim="400000"/>
            </a:ln>
            <a:effectLst/>
          </p:spPr>
          <p:txBody>
            <a:bodyPr wrap="square" lIns="50800" tIns="50800" rIns="50800" bIns="50800" numCol="1" anchor="ctr">
              <a:noAutofit/>
            </a:bodyPr>
            <a:lstStyle/>
            <a:p>
              <a:pPr>
                <a:defRPr sz="2400"/>
              </a:pPr>
            </a:p>
          </p:txBody>
        </p:sp>
        <p:sp>
          <p:nvSpPr>
            <p:cNvPr id="217" name="Ligne"/>
            <p:cNvSpPr/>
            <p:nvPr/>
          </p:nvSpPr>
          <p:spPr>
            <a:xfrm flipV="1">
              <a:off x="4157264" y="2827771"/>
              <a:ext cx="1" cy="876301"/>
            </a:xfrm>
            <a:prstGeom prst="line">
              <a:avLst/>
            </a:prstGeom>
            <a:noFill/>
            <a:ln w="88900" cap="flat">
              <a:solidFill>
                <a:srgbClr val="FDCD58"/>
              </a:solidFill>
              <a:prstDash val="solid"/>
              <a:miter lim="400000"/>
            </a:ln>
            <a:effectLst/>
          </p:spPr>
          <p:txBody>
            <a:bodyPr wrap="square" lIns="50800" tIns="50800" rIns="50800" bIns="50800" numCol="1" anchor="ctr">
              <a:noAutofit/>
            </a:bodyPr>
            <a:lstStyle/>
            <a:p>
              <a:pPr>
                <a:defRPr sz="2400"/>
              </a:pPr>
            </a:p>
          </p:txBody>
        </p:sp>
        <p:sp>
          <p:nvSpPr>
            <p:cNvPr id="218" name="Ligne"/>
            <p:cNvSpPr/>
            <p:nvPr/>
          </p:nvSpPr>
          <p:spPr>
            <a:xfrm flipV="1">
              <a:off x="5989163" y="4408989"/>
              <a:ext cx="1" cy="876301"/>
            </a:xfrm>
            <a:prstGeom prst="line">
              <a:avLst/>
            </a:prstGeom>
            <a:noFill/>
            <a:ln w="88900" cap="flat">
              <a:solidFill>
                <a:srgbClr val="104859"/>
              </a:solidFill>
              <a:prstDash val="solid"/>
              <a:miter lim="400000"/>
            </a:ln>
            <a:effectLst/>
          </p:spPr>
          <p:txBody>
            <a:bodyPr wrap="square" lIns="50800" tIns="50800" rIns="50800" bIns="50800" numCol="1" anchor="ctr">
              <a:noAutofit/>
            </a:bodyPr>
            <a:lstStyle/>
            <a:p>
              <a:pPr>
                <a:defRPr sz="2400"/>
              </a:pPr>
            </a:p>
          </p:txBody>
        </p:sp>
        <p:sp>
          <p:nvSpPr>
            <p:cNvPr id="219" name="Ligne"/>
            <p:cNvSpPr/>
            <p:nvPr/>
          </p:nvSpPr>
          <p:spPr>
            <a:xfrm flipV="1">
              <a:off x="7319234" y="2827771"/>
              <a:ext cx="1" cy="876301"/>
            </a:xfrm>
            <a:prstGeom prst="line">
              <a:avLst/>
            </a:prstGeom>
            <a:noFill/>
            <a:ln w="88900" cap="flat">
              <a:solidFill>
                <a:srgbClr val="424242"/>
              </a:solidFill>
              <a:prstDash val="solid"/>
              <a:miter lim="400000"/>
            </a:ln>
            <a:effectLst/>
          </p:spPr>
          <p:txBody>
            <a:bodyPr wrap="square" lIns="50800" tIns="50800" rIns="50800" bIns="50800" numCol="1" anchor="ctr">
              <a:noAutofit/>
            </a:bodyPr>
            <a:lstStyle/>
            <a:p>
              <a:pPr>
                <a:defRPr sz="2400"/>
              </a:pPr>
            </a:p>
          </p:txBody>
        </p:sp>
        <p:sp>
          <p:nvSpPr>
            <p:cNvPr id="220" name="Ligne"/>
            <p:cNvSpPr/>
            <p:nvPr/>
          </p:nvSpPr>
          <p:spPr>
            <a:xfrm flipV="1">
              <a:off x="9147819" y="4408989"/>
              <a:ext cx="1" cy="876301"/>
            </a:xfrm>
            <a:prstGeom prst="line">
              <a:avLst/>
            </a:prstGeom>
            <a:noFill/>
            <a:ln w="88900" cap="flat">
              <a:solidFill>
                <a:srgbClr val="FF2F7B"/>
              </a:solidFill>
              <a:prstDash val="solid"/>
              <a:miter lim="400000"/>
            </a:ln>
            <a:effectLst/>
          </p:spPr>
          <p:txBody>
            <a:bodyPr wrap="square" lIns="50800" tIns="50800" rIns="50800" bIns="50800" numCol="1" anchor="ctr">
              <a:noAutofit/>
            </a:bodyPr>
            <a:lstStyle/>
            <a:p>
              <a:pPr>
                <a:defRPr sz="2400"/>
              </a:pPr>
            </a:p>
          </p:txBody>
        </p:sp>
        <p:sp>
          <p:nvSpPr>
            <p:cNvPr id="221" name="Ligne"/>
            <p:cNvSpPr/>
            <p:nvPr/>
          </p:nvSpPr>
          <p:spPr>
            <a:xfrm flipV="1">
              <a:off x="10515990" y="2827771"/>
              <a:ext cx="1" cy="876301"/>
            </a:xfrm>
            <a:prstGeom prst="line">
              <a:avLst/>
            </a:prstGeom>
            <a:noFill/>
            <a:ln w="88900" cap="flat">
              <a:solidFill>
                <a:srgbClr val="6CA5FF"/>
              </a:solidFill>
              <a:prstDash val="solid"/>
              <a:miter lim="400000"/>
            </a:ln>
            <a:effectLst/>
          </p:spPr>
          <p:txBody>
            <a:bodyPr wrap="square" lIns="50800" tIns="50800" rIns="50800" bIns="50800" numCol="1" anchor="ctr">
              <a:noAutofit/>
            </a:bodyPr>
            <a:lstStyle/>
            <a:p>
              <a:pPr>
                <a:defRPr sz="2400"/>
              </a:pPr>
            </a:p>
          </p:txBody>
        </p:sp>
        <p:sp>
          <p:nvSpPr>
            <p:cNvPr id="222" name="Invention du colf"/>
            <p:cNvSpPr/>
            <p:nvPr/>
          </p:nvSpPr>
          <p:spPr>
            <a:xfrm>
              <a:off x="0" y="215900"/>
              <a:ext cx="1779388" cy="47964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Invention du colf</a:t>
              </a:r>
            </a:p>
          </p:txBody>
        </p:sp>
        <p:sp>
          <p:nvSpPr>
            <p:cNvPr id="223" name="Premières règles du golf"/>
            <p:cNvSpPr/>
            <p:nvPr/>
          </p:nvSpPr>
          <p:spPr>
            <a:xfrm>
              <a:off x="1770069" y="3134704"/>
              <a:ext cx="1779388" cy="497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Premières règles du golf</a:t>
              </a:r>
            </a:p>
          </p:txBody>
        </p:sp>
        <p:sp>
          <p:nvSpPr>
            <p:cNvPr id="224" name="Premier golf en France à Pau"/>
            <p:cNvSpPr/>
            <p:nvPr/>
          </p:nvSpPr>
          <p:spPr>
            <a:xfrm>
              <a:off x="3267571" y="114300"/>
              <a:ext cx="1779388" cy="47964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Premier golf en France à Pau</a:t>
              </a:r>
            </a:p>
          </p:txBody>
        </p:sp>
        <p:sp>
          <p:nvSpPr>
            <p:cNvPr id="225" name="Premier Ryder Cup en Europe"/>
            <p:cNvSpPr/>
            <p:nvPr/>
          </p:nvSpPr>
          <p:spPr>
            <a:xfrm>
              <a:off x="6429540" y="127000"/>
              <a:ext cx="1779388" cy="47964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Premier Ryder Cup en Europe</a:t>
              </a:r>
            </a:p>
          </p:txBody>
        </p:sp>
        <p:sp>
          <p:nvSpPr>
            <p:cNvPr id="226" name="Golf aux Jeux Olympique à Rio de Janeiro"/>
            <p:cNvSpPr/>
            <p:nvPr/>
          </p:nvSpPr>
          <p:spPr>
            <a:xfrm>
              <a:off x="9626296" y="0"/>
              <a:ext cx="1779388" cy="47964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Golf aux Jeux Olympique à Rio de Janeiro</a:t>
              </a:r>
            </a:p>
          </p:txBody>
        </p:sp>
        <p:sp>
          <p:nvSpPr>
            <p:cNvPr id="227" name="Premier Ryder Cup en Angleterre"/>
            <p:cNvSpPr/>
            <p:nvPr/>
          </p:nvSpPr>
          <p:spPr>
            <a:xfrm>
              <a:off x="5099469" y="3249004"/>
              <a:ext cx="1779389" cy="497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Premier Ryder Cup en Angleterre</a:t>
              </a:r>
            </a:p>
          </p:txBody>
        </p:sp>
        <p:sp>
          <p:nvSpPr>
            <p:cNvPr id="228" name="Attribution Ryder Cup à Saint-Quentin-en-Yvelines"/>
            <p:cNvSpPr/>
            <p:nvPr/>
          </p:nvSpPr>
          <p:spPr>
            <a:xfrm>
              <a:off x="8258125" y="3376004"/>
              <a:ext cx="1779389" cy="497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Attribution Ryder Cup à Saint-Quentin-en-Yvelines</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232"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233" name="Infographie sur le golf"/>
          <p:cNvSpPr/>
          <p:nvPr/>
        </p:nvSpPr>
        <p:spPr>
          <a:xfrm>
            <a:off x="-57132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Infographie sur le golf</a:t>
            </a:r>
          </a:p>
        </p:txBody>
      </p:sp>
      <p:sp>
        <p:nvSpPr>
          <p:cNvPr id="234" name="Représentation du golf : C’est le sport le plus pratiqué au monde en tant que sport individuel. Le golf se place en tête du classement des sports individuels les plus pratiqués au monde avec 64 millions de joueurs."/>
          <p:cNvSpPr/>
          <p:nvPr/>
        </p:nvSpPr>
        <p:spPr>
          <a:xfrm>
            <a:off x="654648" y="4417802"/>
            <a:ext cx="5904304" cy="19745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Représentation du golf :</a:t>
            </a:r>
            <a:r>
              <a:rPr sz="3000"/>
              <a:t> </a:t>
            </a:r>
            <a:r>
              <a:rPr sz="1900"/>
              <a:t>C’est le sport le plus pratiqué au monde en tant que sport individuel. Le golf se place en tête du classement des sports individuels les plus pratiqués au monde avec 64 millions de joueurs.</a:t>
            </a:r>
          </a:p>
        </p:txBody>
      </p:sp>
      <p:pic>
        <p:nvPicPr>
          <p:cNvPr id="235" name="kD0I3OJw3OWP2tBhu7v62g4yvipGyeXvkmPwFzPrqBUuD6C28qqBo3OyEZC9yfRz2h5buNndw-9oXgnLYu0KFfg4MgfdnTQo8Au7EAHUBS8O3-qqSA1N44bwzQeqjRRAwivp_ZB8.png" descr="kD0I3OJw3OWP2tBhu7v62g4yvipGyeXvkmPwFzPrqBUuD6C28qqBo3OyEZC9yfRz2h5buNndw-9oXgnLYu0KFfg4MgfdnTQo8Au7EAHUBS8O3-qqSA1N44bwzQeqjRRAwivp_ZB8.png"/>
          <p:cNvPicPr>
            <a:picLocks noChangeAspect="1"/>
          </p:cNvPicPr>
          <p:nvPr/>
        </p:nvPicPr>
        <p:blipFill>
          <a:blip r:embed="rId2">
            <a:extLst/>
          </a:blip>
          <a:stretch>
            <a:fillRect/>
          </a:stretch>
        </p:blipFill>
        <p:spPr>
          <a:xfrm>
            <a:off x="7100433" y="-1"/>
            <a:ext cx="5904303" cy="97536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238"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239" name="vALEURS DU golf"/>
          <p:cNvSpPr/>
          <p:nvPr/>
        </p:nvSpPr>
        <p:spPr>
          <a:xfrm>
            <a:off x="-130792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vALEURS DU golf</a:t>
            </a:r>
          </a:p>
        </p:txBody>
      </p:sp>
      <p:sp>
        <p:nvSpPr>
          <p:cNvPr id="240" name="SAVOIR-VIVRE"/>
          <p:cNvSpPr/>
          <p:nvPr/>
        </p:nvSpPr>
        <p:spPr>
          <a:xfrm rot="5400000">
            <a:off x="8304090" y="4622799"/>
            <a:ext cx="7365411"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solidFill>
                  <a:srgbClr val="C6C8CA"/>
                </a:solidFill>
                <a:latin typeface="AvantGarde-Demi"/>
                <a:ea typeface="AvantGarde-Demi"/>
                <a:cs typeface="AvantGarde-Demi"/>
                <a:sym typeface="AvantGarde-Demi"/>
              </a:defRPr>
            </a:lvl1pPr>
          </a:lstStyle>
          <a:p>
            <a:pPr/>
            <a:r>
              <a:t>SAVOIR-VIVRE</a:t>
            </a:r>
          </a:p>
        </p:txBody>
      </p:sp>
      <p:sp>
        <p:nvSpPr>
          <p:cNvPr id="241" name="SAVOIR-ÊTRE"/>
          <p:cNvSpPr/>
          <p:nvPr/>
        </p:nvSpPr>
        <p:spPr>
          <a:xfrm rot="16200000">
            <a:off x="-2731737" y="4622800"/>
            <a:ext cx="7365411"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solidFill>
                  <a:srgbClr val="C6C8CA"/>
                </a:solidFill>
                <a:latin typeface="AvantGarde-Demi"/>
                <a:ea typeface="AvantGarde-Demi"/>
                <a:cs typeface="AvantGarde-Demi"/>
                <a:sym typeface="AvantGarde-Demi"/>
              </a:defRPr>
            </a:lvl1pPr>
          </a:lstStyle>
          <a:p>
            <a:pPr/>
            <a:r>
              <a:t>SAVOIR-ÊTRE</a:t>
            </a:r>
          </a:p>
        </p:txBody>
      </p:sp>
      <p:grpSp>
        <p:nvGrpSpPr>
          <p:cNvPr id="244" name="Grouper"/>
          <p:cNvGrpSpPr/>
          <p:nvPr/>
        </p:nvGrpSpPr>
        <p:grpSpPr>
          <a:xfrm>
            <a:off x="6153364" y="3929953"/>
            <a:ext cx="7365411" cy="2147694"/>
            <a:chOff x="0" y="0"/>
            <a:chExt cx="7365410" cy="2147693"/>
          </a:xfrm>
        </p:grpSpPr>
        <p:pic>
          <p:nvPicPr>
            <p:cNvPr id="242" name="plant-a-tree.png" descr="plant-a-tree.png"/>
            <p:cNvPicPr>
              <a:picLocks noChangeAspect="1"/>
            </p:cNvPicPr>
            <p:nvPr/>
          </p:nvPicPr>
          <p:blipFill>
            <a:blip r:embed="rId2">
              <a:extLst/>
            </a:blip>
            <a:stretch>
              <a:fillRect/>
            </a:stretch>
          </p:blipFill>
          <p:spPr>
            <a:xfrm>
              <a:off x="2983829" y="0"/>
              <a:ext cx="1382093" cy="1382093"/>
            </a:xfrm>
            <a:prstGeom prst="rect">
              <a:avLst/>
            </a:prstGeom>
            <a:ln w="12700" cap="flat">
              <a:noFill/>
              <a:miter lim="400000"/>
            </a:ln>
            <a:effectLst/>
          </p:spPr>
        </p:pic>
        <p:sp>
          <p:nvSpPr>
            <p:cNvPr id="243" name="RESPECT"/>
            <p:cNvSpPr/>
            <p:nvPr/>
          </p:nvSpPr>
          <p:spPr>
            <a:xfrm>
              <a:off x="0" y="1665093"/>
              <a:ext cx="736541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500">
                  <a:solidFill>
                    <a:srgbClr val="C72127"/>
                  </a:solidFill>
                  <a:latin typeface="AvantGarde-Demi"/>
                  <a:ea typeface="AvantGarde-Demi"/>
                  <a:cs typeface="AvantGarde-Demi"/>
                  <a:sym typeface="AvantGarde-Demi"/>
                </a:defRPr>
              </a:lvl1pPr>
            </a:lstStyle>
            <a:p>
              <a:pPr/>
              <a:r>
                <a:t>RESPECT</a:t>
              </a:r>
            </a:p>
          </p:txBody>
        </p:sp>
      </p:grpSp>
      <p:grpSp>
        <p:nvGrpSpPr>
          <p:cNvPr id="247" name="Grouper"/>
          <p:cNvGrpSpPr/>
          <p:nvPr/>
        </p:nvGrpSpPr>
        <p:grpSpPr>
          <a:xfrm>
            <a:off x="3083699" y="3884376"/>
            <a:ext cx="7365412" cy="2238848"/>
            <a:chOff x="0" y="0"/>
            <a:chExt cx="7365410" cy="2238847"/>
          </a:xfrm>
        </p:grpSpPr>
        <p:pic>
          <p:nvPicPr>
            <p:cNvPr id="245" name="handshake.png" descr="handshake.png"/>
            <p:cNvPicPr>
              <a:picLocks noChangeAspect="1"/>
            </p:cNvPicPr>
            <p:nvPr/>
          </p:nvPicPr>
          <p:blipFill>
            <a:blip r:embed="rId3">
              <a:extLst/>
            </a:blip>
            <a:stretch>
              <a:fillRect/>
            </a:stretch>
          </p:blipFill>
          <p:spPr>
            <a:xfrm>
              <a:off x="2875706" y="0"/>
              <a:ext cx="1564402" cy="1564401"/>
            </a:xfrm>
            <a:prstGeom prst="rect">
              <a:avLst/>
            </a:prstGeom>
            <a:ln w="12700" cap="flat">
              <a:noFill/>
              <a:miter lim="400000"/>
            </a:ln>
            <a:effectLst/>
          </p:spPr>
        </p:pic>
        <p:sp>
          <p:nvSpPr>
            <p:cNvPr id="246" name="POLITESSE"/>
            <p:cNvSpPr/>
            <p:nvPr/>
          </p:nvSpPr>
          <p:spPr>
            <a:xfrm>
              <a:off x="0" y="1756247"/>
              <a:ext cx="736541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500">
                  <a:solidFill>
                    <a:srgbClr val="C72127"/>
                  </a:solidFill>
                  <a:latin typeface="AvantGarde-Demi"/>
                  <a:ea typeface="AvantGarde-Demi"/>
                  <a:cs typeface="AvantGarde-Demi"/>
                  <a:sym typeface="AvantGarde-Demi"/>
                </a:defRPr>
              </a:lvl1pPr>
            </a:lstStyle>
            <a:p>
              <a:pPr/>
              <a:r>
                <a:t>POLITESSE</a:t>
              </a:r>
            </a:p>
          </p:txBody>
        </p:sp>
      </p:grpSp>
      <p:grpSp>
        <p:nvGrpSpPr>
          <p:cNvPr id="250" name="Grouper"/>
          <p:cNvGrpSpPr/>
          <p:nvPr/>
        </p:nvGrpSpPr>
        <p:grpSpPr>
          <a:xfrm>
            <a:off x="-513975" y="3510330"/>
            <a:ext cx="7365411" cy="2647282"/>
            <a:chOff x="0" y="168341"/>
            <a:chExt cx="7365410" cy="2647281"/>
          </a:xfrm>
        </p:grpSpPr>
        <p:pic>
          <p:nvPicPr>
            <p:cNvPr id="248" name="celebration.png" descr="celebration.png"/>
            <p:cNvPicPr>
              <a:picLocks noChangeAspect="1"/>
            </p:cNvPicPr>
            <p:nvPr/>
          </p:nvPicPr>
          <p:blipFill>
            <a:blip r:embed="rId4">
              <a:extLst/>
            </a:blip>
            <a:srcRect l="0" t="0" r="0" b="0"/>
            <a:stretch>
              <a:fillRect/>
            </a:stretch>
          </p:blipFill>
          <p:spPr>
            <a:xfrm>
              <a:off x="2516931" y="168341"/>
              <a:ext cx="2381546" cy="2381546"/>
            </a:xfrm>
            <a:prstGeom prst="rect">
              <a:avLst/>
            </a:prstGeom>
            <a:ln w="12700" cap="flat">
              <a:noFill/>
              <a:miter lim="400000"/>
            </a:ln>
            <a:effectLst/>
          </p:spPr>
        </p:pic>
        <p:sp>
          <p:nvSpPr>
            <p:cNvPr id="249" name="FAIR-PLAY"/>
            <p:cNvSpPr/>
            <p:nvPr/>
          </p:nvSpPr>
          <p:spPr>
            <a:xfrm>
              <a:off x="0" y="2333022"/>
              <a:ext cx="736541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500">
                  <a:solidFill>
                    <a:srgbClr val="C72127"/>
                  </a:solidFill>
                  <a:latin typeface="AvantGarde-Demi"/>
                  <a:ea typeface="AvantGarde-Demi"/>
                  <a:cs typeface="AvantGarde-Demi"/>
                  <a:sym typeface="AvantGarde-Demi"/>
                </a:defRPr>
              </a:lvl1pPr>
            </a:lstStyle>
            <a:p>
              <a:pPr/>
              <a:r>
                <a:t>FAIR-PLAY</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253"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254" name="vALEURS DU golf"/>
          <p:cNvSpPr/>
          <p:nvPr/>
        </p:nvSpPr>
        <p:spPr>
          <a:xfrm>
            <a:off x="-130792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vALEURS DU golf</a:t>
            </a:r>
          </a:p>
        </p:txBody>
      </p:sp>
      <p:sp>
        <p:nvSpPr>
          <p:cNvPr id="255" name="Le golf, un sport :…"/>
          <p:cNvSpPr/>
          <p:nvPr/>
        </p:nvSpPr>
        <p:spPr>
          <a:xfrm>
            <a:off x="653928" y="3025139"/>
            <a:ext cx="6795613" cy="4947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600"/>
              </a:lnSpc>
              <a:defRPr sz="3000">
                <a:latin typeface="AvantGarde-Demi"/>
                <a:ea typeface="AvantGarde-Demi"/>
                <a:cs typeface="AvantGarde-Demi"/>
                <a:sym typeface="AvantGarde-Demi"/>
              </a:defRPr>
            </a:pPr>
            <a:r>
              <a:t>Le golf, un sport :</a:t>
            </a:r>
          </a:p>
          <a:p>
            <a:pPr algn="l" defTabSz="457200">
              <a:lnSpc>
                <a:spcPts val="4900"/>
              </a:lnSpc>
              <a:defRPr sz="1600">
                <a:latin typeface="AvantGarde-Book"/>
                <a:ea typeface="AvantGarde-Book"/>
                <a:cs typeface="AvantGarde-Book"/>
                <a:sym typeface="AvantGarde-Book"/>
              </a:defRPr>
            </a:pPr>
          </a:p>
          <a:p>
            <a:pPr lvl="1" algn="l" defTabSz="457200">
              <a:lnSpc>
                <a:spcPts val="4900"/>
              </a:lnSpc>
              <a:defRPr sz="1600">
                <a:latin typeface="AvantGarde-Book"/>
                <a:ea typeface="AvantGarde-Book"/>
                <a:cs typeface="AvantGarde-Book"/>
                <a:sym typeface="AvantGarde-Book"/>
              </a:defRPr>
            </a:pPr>
            <a:r>
              <a:t>•   exigeant concentration et maîtrise de soi</a:t>
            </a:r>
            <a:br/>
          </a:p>
          <a:p>
            <a:pPr lvl="1" algn="l" defTabSz="457200">
              <a:lnSpc>
                <a:spcPts val="4900"/>
              </a:lnSpc>
              <a:defRPr sz="1600">
                <a:latin typeface="AvantGarde-Book"/>
                <a:ea typeface="AvantGarde-Book"/>
                <a:cs typeface="AvantGarde-Book"/>
                <a:sym typeface="AvantGarde-Book"/>
              </a:defRPr>
            </a:pPr>
            <a:r>
              <a:t>•.  fondé sur le respect des autres joueurs et du parcours</a:t>
            </a:r>
            <a:br/>
          </a:p>
          <a:p>
            <a:pPr lvl="1" algn="l" defTabSz="457200">
              <a:lnSpc>
                <a:spcPts val="4900"/>
              </a:lnSpc>
              <a:defRPr sz="1600">
                <a:latin typeface="AvantGarde-Book"/>
                <a:ea typeface="AvantGarde-Book"/>
                <a:cs typeface="AvantGarde-Book"/>
                <a:sym typeface="AvantGarde-Book"/>
              </a:defRPr>
            </a:pPr>
            <a:r>
              <a:t>•.  pratiqué dans un environnement naturel et calme</a:t>
            </a:r>
            <a:br/>
          </a:p>
          <a:p>
            <a:pPr lvl="1" algn="l" defTabSz="457200">
              <a:lnSpc>
                <a:spcPts val="4900"/>
              </a:lnSpc>
              <a:defRPr sz="1600">
                <a:latin typeface="AvantGarde-Book"/>
                <a:ea typeface="AvantGarde-Book"/>
                <a:cs typeface="AvantGarde-Book"/>
                <a:sym typeface="AvantGarde-Book"/>
              </a:defRPr>
            </a:pPr>
            <a:r>
              <a:t>•.  permettant de s’éloigner des pressions de la vie quotidienne</a:t>
            </a:r>
            <a:br/>
          </a:p>
          <a:p>
            <a:pPr lvl="1" algn="l" defTabSz="457200">
              <a:lnSpc>
                <a:spcPts val="4900"/>
              </a:lnSpc>
              <a:defRPr sz="1600">
                <a:latin typeface="AvantGarde-Book"/>
                <a:ea typeface="AvantGarde-Book"/>
                <a:cs typeface="AvantGarde-Book"/>
                <a:sym typeface="AvantGarde-Book"/>
              </a:defRPr>
            </a:pPr>
            <a:r>
              <a:t>•.  considéré comme propre, que le dopage n’a pas envahi</a:t>
            </a:r>
            <a:br/>
          </a:p>
          <a:p>
            <a:pPr lvl="1" algn="l" defTabSz="457200">
              <a:lnSpc>
                <a:spcPts val="4900"/>
              </a:lnSpc>
              <a:defRPr sz="1600">
                <a:latin typeface="AvantGarde-Book"/>
                <a:ea typeface="AvantGarde-Book"/>
                <a:cs typeface="AvantGarde-Book"/>
                <a:sym typeface="AvantGarde-Book"/>
              </a:defRPr>
            </a:pPr>
            <a:r>
              <a:t>•.  convivial et bon pour la santé</a:t>
            </a:r>
          </a:p>
        </p:txBody>
      </p:sp>
      <p:pic>
        <p:nvPicPr>
          <p:cNvPr id="256" name="valeurs golf.jpg" descr="valeurs golf.jpg"/>
          <p:cNvPicPr>
            <a:picLocks noChangeAspect="1"/>
          </p:cNvPicPr>
          <p:nvPr/>
        </p:nvPicPr>
        <p:blipFill>
          <a:blip r:embed="rId2">
            <a:extLst/>
          </a:blip>
          <a:srcRect l="0" t="0" r="4253" b="0"/>
          <a:stretch>
            <a:fillRect/>
          </a:stretch>
        </p:blipFill>
        <p:spPr>
          <a:xfrm>
            <a:off x="7769478" y="-1"/>
            <a:ext cx="5253010" cy="97536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259"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260" name="vALEURS DU golf"/>
          <p:cNvSpPr/>
          <p:nvPr/>
        </p:nvSpPr>
        <p:spPr>
          <a:xfrm>
            <a:off x="-130792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vALEURS DU golf</a:t>
            </a:r>
          </a:p>
        </p:txBody>
      </p:sp>
      <p:sp>
        <p:nvSpPr>
          <p:cNvPr id="261" name="étiquette : Le golf est une discipline où des pratiques incluant le respect de l'autre, des installations, de l'esprit du jeu, viennent compléter les points de règlement purs. L'Étiquette regroupe toutes les règles de comportement qu’un joueur doit respecter. Elles sont caractérisées par le fait qu’elles n’entraînent pas de pénalité quand elles ne sont pas respectées. C'est le &quot;code de bonne conduite&quot; des golfeurs."/>
          <p:cNvSpPr/>
          <p:nvPr/>
        </p:nvSpPr>
        <p:spPr>
          <a:xfrm>
            <a:off x="668568" y="7333396"/>
            <a:ext cx="11867458" cy="198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600"/>
              </a:lnSpc>
              <a:defRPr sz="3000">
                <a:latin typeface="AvantGarde-Demi"/>
                <a:ea typeface="AvantGarde-Demi"/>
                <a:cs typeface="AvantGarde-Demi"/>
                <a:sym typeface="AvantGarde-Demi"/>
              </a:defRPr>
            </a:pPr>
            <a:r>
              <a:rPr cap="all"/>
              <a:t>é</a:t>
            </a:r>
            <a:r>
              <a:t>tiquette : </a:t>
            </a:r>
            <a:r>
              <a:rPr sz="1900">
                <a:latin typeface="AvantGarde-Book"/>
                <a:ea typeface="AvantGarde-Book"/>
                <a:cs typeface="AvantGarde-Book"/>
                <a:sym typeface="AvantGarde-Book"/>
              </a:rPr>
              <a:t>Le golf est une discipline où des pratiques incluant le respect de l'autre, des installations, de l'esprit du jeu, viennent compléter les points de règlement purs. L'Étiquette regroupe toutes les règles de comportement qu’un joueur doit respecter. Elles sont caractérisées par le fait qu’elles n’entraînent pas de pénalité quand elles ne sont pas respectées. C'est le "code de bonne conduite" des golfeurs.</a:t>
            </a:r>
          </a:p>
        </p:txBody>
      </p:sp>
      <p:pic>
        <p:nvPicPr>
          <p:cNvPr id="262" name="pasted-image.tiff" descr="pasted-image.tiff"/>
          <p:cNvPicPr>
            <a:picLocks noChangeAspect="1"/>
          </p:cNvPicPr>
          <p:nvPr/>
        </p:nvPicPr>
        <p:blipFill>
          <a:blip r:embed="rId2">
            <a:extLst/>
          </a:blip>
          <a:srcRect l="0" t="2029" r="0" b="2029"/>
          <a:stretch>
            <a:fillRect/>
          </a:stretch>
        </p:blipFill>
        <p:spPr>
          <a:xfrm>
            <a:off x="711993" y="1812364"/>
            <a:ext cx="11492037" cy="515213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265"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266" name="ACTEURS MAJEURS DU GOLF"/>
          <p:cNvSpPr/>
          <p:nvPr/>
        </p:nvSpPr>
        <p:spPr>
          <a:xfrm>
            <a:off x="-41892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ACTEURS MAJEURS DU GOLF</a:t>
            </a:r>
          </a:p>
        </p:txBody>
      </p:sp>
      <p:sp>
        <p:nvSpPr>
          <p:cNvPr id="267" name="Alexander Levy…"/>
          <p:cNvSpPr/>
          <p:nvPr/>
        </p:nvSpPr>
        <p:spPr>
          <a:xfrm>
            <a:off x="662480" y="2997199"/>
            <a:ext cx="11679840" cy="495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34597" indent="-234597" algn="l" defTabSz="457200">
              <a:lnSpc>
                <a:spcPts val="5200"/>
              </a:lnSpc>
              <a:buSzPct val="75000"/>
              <a:buChar char="•"/>
              <a:defRPr sz="1900">
                <a:latin typeface="AvantGarde-Book"/>
                <a:ea typeface="AvantGarde-Book"/>
                <a:cs typeface="AvantGarde-Book"/>
                <a:sym typeface="AvantGarde-Book"/>
              </a:defRPr>
            </a:pPr>
            <a:r>
              <a:t>Alexander Levy</a:t>
            </a:r>
          </a:p>
          <a:p>
            <a:pPr marL="234597" indent="-234597" algn="l" defTabSz="457200">
              <a:lnSpc>
                <a:spcPts val="5200"/>
              </a:lnSpc>
              <a:buSzPct val="75000"/>
              <a:buChar char="•"/>
              <a:defRPr sz="1900">
                <a:latin typeface="AvantGarde-Book"/>
                <a:ea typeface="AvantGarde-Book"/>
                <a:cs typeface="AvantGarde-Book"/>
                <a:sym typeface="AvantGarde-Book"/>
              </a:defRPr>
            </a:pPr>
          </a:p>
          <a:p>
            <a:pPr marL="234597" indent="-234597" algn="l" defTabSz="457200">
              <a:lnSpc>
                <a:spcPts val="5200"/>
              </a:lnSpc>
              <a:buSzPct val="75000"/>
              <a:buChar char="•"/>
              <a:defRPr sz="1900">
                <a:latin typeface="AvantGarde-Book"/>
                <a:ea typeface="AvantGarde-Book"/>
                <a:cs typeface="AvantGarde-Book"/>
                <a:sym typeface="AvantGarde-Book"/>
              </a:defRPr>
            </a:pPr>
            <a:r>
              <a:t>Victor Dubuisson </a:t>
            </a:r>
          </a:p>
          <a:p>
            <a:pPr algn="l" defTabSz="457200">
              <a:lnSpc>
                <a:spcPts val="5200"/>
              </a:lnSpc>
              <a:defRPr sz="1900">
                <a:latin typeface="AvantGarde-Book"/>
                <a:ea typeface="AvantGarde-Book"/>
                <a:cs typeface="AvantGarde-Book"/>
                <a:sym typeface="AvantGarde-Book"/>
              </a:defRPr>
            </a:pPr>
          </a:p>
          <a:p>
            <a:pPr marL="234597" indent="-234597" algn="l" defTabSz="457200">
              <a:lnSpc>
                <a:spcPts val="5200"/>
              </a:lnSpc>
              <a:buSzPct val="75000"/>
              <a:buChar char="•"/>
              <a:defRPr sz="1900">
                <a:latin typeface="AvantGarde-Book"/>
                <a:ea typeface="AvantGarde-Book"/>
                <a:cs typeface="AvantGarde-Book"/>
                <a:sym typeface="AvantGarde-Book"/>
              </a:defRPr>
            </a:pPr>
            <a:r>
              <a:t>Gary Stal</a:t>
            </a:r>
          </a:p>
          <a:p>
            <a:pPr algn="l" defTabSz="457200">
              <a:lnSpc>
                <a:spcPts val="5200"/>
              </a:lnSpc>
              <a:defRPr sz="1900">
                <a:latin typeface="AvantGarde-Book"/>
                <a:ea typeface="AvantGarde-Book"/>
                <a:cs typeface="AvantGarde-Book"/>
                <a:sym typeface="AvantGarde-Book"/>
              </a:defRPr>
            </a:pPr>
          </a:p>
          <a:p>
            <a:pPr marL="234597" indent="-234597" algn="l" defTabSz="457200">
              <a:lnSpc>
                <a:spcPts val="5200"/>
              </a:lnSpc>
              <a:buSzPct val="75000"/>
              <a:buChar char="•"/>
              <a:defRPr sz="1900">
                <a:latin typeface="AvantGarde-Book"/>
                <a:ea typeface="AvantGarde-Book"/>
                <a:cs typeface="AvantGarde-Book"/>
                <a:sym typeface="AvantGarde-Book"/>
              </a:defRPr>
            </a:pPr>
            <a:r>
              <a:t>Joanna Klatten</a:t>
            </a:r>
          </a:p>
          <a:p>
            <a:pPr algn="l" defTabSz="457200">
              <a:lnSpc>
                <a:spcPts val="5200"/>
              </a:lnSpc>
              <a:defRPr sz="1900">
                <a:latin typeface="AvantGarde-Book"/>
                <a:ea typeface="AvantGarde-Book"/>
                <a:cs typeface="AvantGarde-Book"/>
                <a:sym typeface="AvantGarde-Book"/>
              </a:defRPr>
            </a:pPr>
          </a:p>
          <a:p>
            <a:pPr marL="234597" indent="-234597" algn="l" defTabSz="457200">
              <a:lnSpc>
                <a:spcPts val="5200"/>
              </a:lnSpc>
              <a:buSzPct val="75000"/>
              <a:buChar char="•"/>
              <a:defRPr sz="1900">
                <a:latin typeface="AvantGarde-Book"/>
                <a:ea typeface="AvantGarde-Book"/>
                <a:cs typeface="AvantGarde-Book"/>
                <a:sym typeface="AvantGarde-Book"/>
              </a:defRPr>
            </a:pPr>
            <a:r>
              <a:t>Valentine Derrey</a:t>
            </a:r>
          </a:p>
          <a:p>
            <a:pPr algn="l" defTabSz="457200">
              <a:lnSpc>
                <a:spcPts val="5200"/>
              </a:lnSpc>
              <a:defRPr sz="1900">
                <a:latin typeface="AvantGarde-Book"/>
                <a:ea typeface="AvantGarde-Book"/>
                <a:cs typeface="AvantGarde-Book"/>
                <a:sym typeface="AvantGarde-Book"/>
              </a:defRPr>
            </a:pPr>
          </a:p>
          <a:p>
            <a:pPr marL="234597" indent="-234597" algn="l" defTabSz="457200">
              <a:lnSpc>
                <a:spcPts val="5200"/>
              </a:lnSpc>
              <a:buSzPct val="75000"/>
              <a:buChar char="•"/>
              <a:defRPr sz="1900">
                <a:latin typeface="AvantGarde-Book"/>
                <a:ea typeface="AvantGarde-Book"/>
                <a:cs typeface="AvantGarde-Book"/>
                <a:sym typeface="AvantGarde-Book"/>
              </a:defRPr>
            </a:pPr>
            <a:r>
              <a:t>Perrine Delacour</a:t>
            </a:r>
          </a:p>
          <a:p>
            <a:pPr algn="l" defTabSz="457200">
              <a:lnSpc>
                <a:spcPts val="5200"/>
              </a:lnSpc>
              <a:defRPr sz="1900">
                <a:latin typeface="AvantGarde-Book"/>
                <a:ea typeface="AvantGarde-Book"/>
                <a:cs typeface="AvantGarde-Book"/>
                <a:sym typeface="AvantGarde-Book"/>
              </a:defRPr>
            </a:pPr>
          </a:p>
          <a:p>
            <a:pPr marL="234597" indent="-234597" algn="l" defTabSz="457200">
              <a:lnSpc>
                <a:spcPts val="5200"/>
              </a:lnSpc>
              <a:buSzPct val="75000"/>
              <a:buChar char="•"/>
              <a:defRPr sz="1900">
                <a:latin typeface="AvantGarde-Book"/>
                <a:ea typeface="AvantGarde-Book"/>
                <a:cs typeface="AvantGarde-Book"/>
                <a:sym typeface="AvantGarde-Book"/>
              </a:defRPr>
            </a:pPr>
            <a:r>
              <a:t>Céline Boutier</a:t>
            </a:r>
          </a:p>
        </p:txBody>
      </p:sp>
      <p:pic>
        <p:nvPicPr>
          <p:cNvPr id="268" name="pasted-image.tiff" descr="pasted-image.tiff"/>
          <p:cNvPicPr>
            <a:picLocks noChangeAspect="1"/>
          </p:cNvPicPr>
          <p:nvPr/>
        </p:nvPicPr>
        <p:blipFill>
          <a:blip r:embed="rId2">
            <a:extLst/>
          </a:blip>
          <a:stretch>
            <a:fillRect/>
          </a:stretch>
        </p:blipFill>
        <p:spPr>
          <a:xfrm>
            <a:off x="4775081" y="2997200"/>
            <a:ext cx="7441129" cy="49530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02"/>
          <p:cNvSpPr/>
          <p:nvPr/>
        </p:nvSpPr>
        <p:spPr>
          <a:xfrm>
            <a:off x="827147" y="2159595"/>
            <a:ext cx="3886201" cy="392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0">
                <a:solidFill>
                  <a:srgbClr val="D1AE24"/>
                </a:solidFill>
                <a:latin typeface="Geomanist Black"/>
                <a:ea typeface="Geomanist Black"/>
                <a:cs typeface="Geomanist Black"/>
                <a:sym typeface="Geomanist Black"/>
              </a:defRPr>
            </a:lvl1pPr>
          </a:lstStyle>
          <a:p>
            <a:pPr/>
            <a:r>
              <a:t>02</a:t>
            </a:r>
          </a:p>
        </p:txBody>
      </p:sp>
      <p:sp>
        <p:nvSpPr>
          <p:cNvPr id="271" name="Ligne"/>
          <p:cNvSpPr/>
          <p:nvPr/>
        </p:nvSpPr>
        <p:spPr>
          <a:xfrm>
            <a:off x="1351010" y="5535161"/>
            <a:ext cx="2838476" cy="1"/>
          </a:xfrm>
          <a:prstGeom prst="line">
            <a:avLst/>
          </a:prstGeom>
          <a:ln w="25400">
            <a:solidFill>
              <a:srgbClr val="939598"/>
            </a:solidFill>
            <a:miter lim="400000"/>
          </a:ln>
        </p:spPr>
        <p:txBody>
          <a:bodyPr lIns="50800" tIns="50800" rIns="50800" bIns="50800" anchor="ctr"/>
          <a:lstStyle/>
          <a:p>
            <a:pPr>
              <a:defRPr sz="2400"/>
            </a:pPr>
          </a:p>
        </p:txBody>
      </p:sp>
      <p:sp>
        <p:nvSpPr>
          <p:cNvPr id="272" name="RYDER CUP"/>
          <p:cNvSpPr/>
          <p:nvPr/>
        </p:nvSpPr>
        <p:spPr>
          <a:xfrm>
            <a:off x="-912458" y="5701704"/>
            <a:ext cx="7365411" cy="100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124E91"/>
                </a:solidFill>
                <a:latin typeface="AvantGarde-Demi"/>
                <a:ea typeface="AvantGarde-Demi"/>
                <a:cs typeface="AvantGarde-Demi"/>
                <a:sym typeface="AvantGarde-Demi"/>
              </a:defRPr>
            </a:lvl1pPr>
          </a:lstStyle>
          <a:p>
            <a:pPr/>
            <a:r>
              <a:t>RYDER CUP</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Ligne"/>
          <p:cNvSpPr/>
          <p:nvPr/>
        </p:nvSpPr>
        <p:spPr>
          <a:xfrm flipV="1">
            <a:off x="10368650" y="4679949"/>
            <a:ext cx="1" cy="876301"/>
          </a:xfrm>
          <a:prstGeom prst="line">
            <a:avLst/>
          </a:prstGeom>
          <a:ln w="88900">
            <a:solidFill>
              <a:srgbClr val="424242"/>
            </a:solidFill>
            <a:miter lim="400000"/>
          </a:ln>
        </p:spPr>
        <p:txBody>
          <a:bodyPr lIns="50800" tIns="50800" rIns="50800" bIns="50800" anchor="ctr"/>
          <a:lstStyle/>
          <a:p>
            <a:pPr>
              <a:defRPr sz="2400"/>
            </a:pPr>
          </a:p>
        </p:txBody>
      </p:sp>
      <p:sp>
        <p:nvSpPr>
          <p:cNvPr id="275"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276"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277" name="HISTOIRE DE LA RYDER CUP"/>
          <p:cNvSpPr/>
          <p:nvPr/>
        </p:nvSpPr>
        <p:spPr>
          <a:xfrm>
            <a:off x="-57132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HISTOIRE DE LA RYDER CUP</a:t>
            </a:r>
          </a:p>
        </p:txBody>
      </p:sp>
      <p:grpSp>
        <p:nvGrpSpPr>
          <p:cNvPr id="300" name="Grouper"/>
          <p:cNvGrpSpPr/>
          <p:nvPr/>
        </p:nvGrpSpPr>
        <p:grpSpPr>
          <a:xfrm>
            <a:off x="1568156" y="1089988"/>
            <a:ext cx="9766888" cy="9322325"/>
            <a:chOff x="0" y="0"/>
            <a:chExt cx="9766886" cy="9322324"/>
          </a:xfrm>
        </p:grpSpPr>
        <p:sp>
          <p:nvSpPr>
            <p:cNvPr id="278" name="Ligne"/>
            <p:cNvSpPr/>
            <p:nvPr/>
          </p:nvSpPr>
          <p:spPr>
            <a:xfrm flipV="1">
              <a:off x="6683197" y="4682380"/>
              <a:ext cx="1" cy="876301"/>
            </a:xfrm>
            <a:prstGeom prst="line">
              <a:avLst/>
            </a:prstGeom>
            <a:noFill/>
            <a:ln w="88900" cap="flat">
              <a:solidFill>
                <a:srgbClr val="104859"/>
              </a:solidFill>
              <a:prstDash val="solid"/>
              <a:miter lim="400000"/>
            </a:ln>
            <a:effectLst/>
          </p:spPr>
          <p:txBody>
            <a:bodyPr wrap="square" lIns="50800" tIns="50800" rIns="50800" bIns="50800" numCol="1" anchor="ctr">
              <a:noAutofit/>
            </a:bodyPr>
            <a:lstStyle/>
            <a:p>
              <a:pPr>
                <a:defRPr sz="2400"/>
              </a:pPr>
            </a:p>
          </p:txBody>
        </p:sp>
        <p:sp>
          <p:nvSpPr>
            <p:cNvPr id="279" name="Ligne"/>
            <p:cNvSpPr/>
            <p:nvPr/>
          </p:nvSpPr>
          <p:spPr>
            <a:xfrm flipV="1">
              <a:off x="2592030" y="4682380"/>
              <a:ext cx="1" cy="876301"/>
            </a:xfrm>
            <a:prstGeom prst="line">
              <a:avLst/>
            </a:prstGeom>
            <a:noFill/>
            <a:ln w="88900" cap="flat">
              <a:solidFill>
                <a:srgbClr val="90BEAF"/>
              </a:solidFill>
              <a:prstDash val="solid"/>
              <a:miter lim="400000"/>
            </a:ln>
            <a:effectLst/>
          </p:spPr>
          <p:txBody>
            <a:bodyPr wrap="square" lIns="50800" tIns="50800" rIns="50800" bIns="50800" numCol="1" anchor="ctr">
              <a:noAutofit/>
            </a:bodyPr>
            <a:lstStyle/>
            <a:p>
              <a:pPr>
                <a:defRPr sz="2400"/>
              </a:pPr>
            </a:p>
          </p:txBody>
        </p:sp>
        <p:sp>
          <p:nvSpPr>
            <p:cNvPr id="280" name="Ligne"/>
            <p:cNvSpPr/>
            <p:nvPr/>
          </p:nvSpPr>
          <p:spPr>
            <a:xfrm flipV="1">
              <a:off x="889693" y="3627598"/>
              <a:ext cx="1" cy="876301"/>
            </a:xfrm>
            <a:prstGeom prst="line">
              <a:avLst/>
            </a:prstGeom>
            <a:noFill/>
            <a:ln w="88900" cap="flat">
              <a:solidFill>
                <a:srgbClr val="FF6732"/>
              </a:solidFill>
              <a:prstDash val="solid"/>
              <a:miter lim="400000"/>
            </a:ln>
            <a:effectLst/>
          </p:spPr>
          <p:txBody>
            <a:bodyPr wrap="square" lIns="50800" tIns="50800" rIns="50800" bIns="50800" numCol="1" anchor="ctr">
              <a:noAutofit/>
            </a:bodyPr>
            <a:lstStyle/>
            <a:p>
              <a:pPr>
                <a:defRPr sz="2400"/>
              </a:pPr>
            </a:p>
          </p:txBody>
        </p:sp>
        <p:sp>
          <p:nvSpPr>
            <p:cNvPr id="281" name="Ligne"/>
            <p:cNvSpPr/>
            <p:nvPr/>
          </p:nvSpPr>
          <p:spPr>
            <a:xfrm flipV="1">
              <a:off x="4039174" y="3627598"/>
              <a:ext cx="1" cy="876301"/>
            </a:xfrm>
            <a:prstGeom prst="line">
              <a:avLst/>
            </a:prstGeom>
            <a:noFill/>
            <a:ln w="88900" cap="flat">
              <a:solidFill>
                <a:srgbClr val="FDCD58"/>
              </a:solidFill>
              <a:prstDash val="solid"/>
              <a:miter lim="400000"/>
            </a:ln>
            <a:effectLst/>
          </p:spPr>
          <p:txBody>
            <a:bodyPr wrap="square" lIns="50800" tIns="50800" rIns="50800" bIns="50800" numCol="1" anchor="ctr">
              <a:noAutofit/>
            </a:bodyPr>
            <a:lstStyle/>
            <a:p>
              <a:pPr>
                <a:defRPr sz="2400"/>
              </a:pPr>
            </a:p>
          </p:txBody>
        </p:sp>
        <p:grpSp>
          <p:nvGrpSpPr>
            <p:cNvPr id="294" name="Grouper"/>
            <p:cNvGrpSpPr/>
            <p:nvPr/>
          </p:nvGrpSpPr>
          <p:grpSpPr>
            <a:xfrm>
              <a:off x="23367" y="4198760"/>
              <a:ext cx="9743520" cy="757388"/>
              <a:chOff x="0" y="0"/>
              <a:chExt cx="9743519" cy="757387"/>
            </a:xfrm>
          </p:grpSpPr>
          <p:sp>
            <p:nvSpPr>
              <p:cNvPr id="282" name="Figure"/>
              <p:cNvSpPr/>
              <p:nvPr/>
            </p:nvSpPr>
            <p:spPr>
              <a:xfrm>
                <a:off x="0" y="0"/>
                <a:ext cx="1796130" cy="757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FF6732"/>
              </a:solidFill>
              <a:ln w="12700" cap="flat">
                <a:noFill/>
                <a:miter lim="400000"/>
              </a:ln>
              <a:effectLst/>
            </p:spPr>
            <p:txBody>
              <a:bodyPr wrap="square" lIns="50800" tIns="50800" rIns="50800" bIns="50800" numCol="1" anchor="ctr">
                <a:noAutofit/>
              </a:bodyPr>
              <a:lstStyle/>
              <a:p>
                <a:pPr>
                  <a:defRPr sz="2400"/>
                </a:pPr>
              </a:p>
            </p:txBody>
          </p:sp>
          <p:sp>
            <p:nvSpPr>
              <p:cNvPr id="283" name="Figure"/>
              <p:cNvSpPr/>
              <p:nvPr/>
            </p:nvSpPr>
            <p:spPr>
              <a:xfrm>
                <a:off x="1620778" y="0"/>
                <a:ext cx="1796131" cy="757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90BEAF"/>
              </a:solidFill>
              <a:ln w="12700" cap="flat">
                <a:noFill/>
                <a:miter lim="400000"/>
              </a:ln>
              <a:effectLst/>
            </p:spPr>
            <p:txBody>
              <a:bodyPr wrap="square" lIns="50800" tIns="50800" rIns="50800" bIns="50800" numCol="1" anchor="ctr">
                <a:noAutofit/>
              </a:bodyPr>
              <a:lstStyle/>
              <a:p>
                <a:pPr>
                  <a:defRPr sz="2400"/>
                </a:pPr>
              </a:p>
            </p:txBody>
          </p:sp>
          <p:sp>
            <p:nvSpPr>
              <p:cNvPr id="284" name="Figure"/>
              <p:cNvSpPr/>
              <p:nvPr/>
            </p:nvSpPr>
            <p:spPr>
              <a:xfrm>
                <a:off x="3235678" y="0"/>
                <a:ext cx="1796130" cy="757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FDCD58"/>
              </a:solidFill>
              <a:ln w="12700" cap="flat">
                <a:noFill/>
                <a:miter lim="400000"/>
              </a:ln>
              <a:effectLst/>
            </p:spPr>
            <p:txBody>
              <a:bodyPr wrap="square" lIns="50800" tIns="50800" rIns="50800" bIns="50800" numCol="1" anchor="ctr">
                <a:noAutofit/>
              </a:bodyPr>
              <a:lstStyle/>
              <a:p>
                <a:pPr>
                  <a:defRPr sz="2400"/>
                </a:pPr>
              </a:p>
            </p:txBody>
          </p:sp>
          <p:sp>
            <p:nvSpPr>
              <p:cNvPr id="285" name="Figure"/>
              <p:cNvSpPr/>
              <p:nvPr/>
            </p:nvSpPr>
            <p:spPr>
              <a:xfrm>
                <a:off x="4857239" y="0"/>
                <a:ext cx="1796130" cy="757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104859"/>
              </a:solidFill>
              <a:ln w="12700" cap="flat">
                <a:noFill/>
                <a:miter lim="400000"/>
              </a:ln>
              <a:effectLst/>
            </p:spPr>
            <p:txBody>
              <a:bodyPr wrap="square" lIns="50800" tIns="50800" rIns="50800" bIns="50800" numCol="1" anchor="ctr">
                <a:noAutofit/>
              </a:bodyPr>
              <a:lstStyle/>
              <a:p>
                <a:pPr>
                  <a:defRPr sz="2400"/>
                </a:pPr>
              </a:p>
            </p:txBody>
          </p:sp>
          <p:sp>
            <p:nvSpPr>
              <p:cNvPr id="286" name="Figure"/>
              <p:cNvSpPr/>
              <p:nvPr/>
            </p:nvSpPr>
            <p:spPr>
              <a:xfrm>
                <a:off x="7947390" y="0"/>
                <a:ext cx="1796130" cy="757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424242"/>
              </a:solidFill>
              <a:ln w="12700" cap="flat">
                <a:noFill/>
                <a:miter lim="400000"/>
              </a:ln>
              <a:effectLst/>
            </p:spPr>
            <p:txBody>
              <a:bodyPr wrap="square" lIns="50800" tIns="50800" rIns="50800" bIns="50800" numCol="1" anchor="ctr">
                <a:noAutofit/>
              </a:bodyPr>
              <a:lstStyle/>
              <a:p>
                <a:pPr>
                  <a:defRPr sz="2400"/>
                </a:pPr>
              </a:p>
            </p:txBody>
          </p:sp>
          <p:sp>
            <p:nvSpPr>
              <p:cNvPr id="287" name="1921"/>
              <p:cNvSpPr/>
              <p:nvPr/>
            </p:nvSpPr>
            <p:spPr>
              <a:xfrm>
                <a:off x="413709" y="60583"/>
                <a:ext cx="968711" cy="63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latin typeface="Geomanist Black"/>
                    <a:ea typeface="Geomanist Black"/>
                    <a:cs typeface="Geomanist Black"/>
                    <a:sym typeface="Geomanist Black"/>
                  </a:defRPr>
                </a:lvl1pPr>
              </a:lstStyle>
              <a:p>
                <a:pPr/>
                <a:r>
                  <a:t>1921</a:t>
                </a:r>
              </a:p>
            </p:txBody>
          </p:sp>
          <p:sp>
            <p:nvSpPr>
              <p:cNvPr id="288" name="1926"/>
              <p:cNvSpPr/>
              <p:nvPr/>
            </p:nvSpPr>
            <p:spPr>
              <a:xfrm>
                <a:off x="1984119" y="60583"/>
                <a:ext cx="1063571" cy="63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latin typeface="Geomanist Black"/>
                    <a:ea typeface="Geomanist Black"/>
                    <a:cs typeface="Geomanist Black"/>
                    <a:sym typeface="Geomanist Black"/>
                  </a:defRPr>
                </a:lvl1pPr>
              </a:lstStyle>
              <a:p>
                <a:pPr/>
                <a:r>
                  <a:t>1926</a:t>
                </a:r>
              </a:p>
            </p:txBody>
          </p:sp>
          <p:sp>
            <p:nvSpPr>
              <p:cNvPr id="289" name="1927"/>
              <p:cNvSpPr/>
              <p:nvPr/>
            </p:nvSpPr>
            <p:spPr>
              <a:xfrm>
                <a:off x="3614250" y="60583"/>
                <a:ext cx="1044866" cy="63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latin typeface="Geomanist Black"/>
                    <a:ea typeface="Geomanist Black"/>
                    <a:cs typeface="Geomanist Black"/>
                    <a:sym typeface="Geomanist Black"/>
                  </a:defRPr>
                </a:lvl1pPr>
              </a:lstStyle>
              <a:p>
                <a:pPr/>
                <a:r>
                  <a:t>1927</a:t>
                </a:r>
              </a:p>
            </p:txBody>
          </p:sp>
          <p:sp>
            <p:nvSpPr>
              <p:cNvPr id="290" name="1997"/>
              <p:cNvSpPr/>
              <p:nvPr/>
            </p:nvSpPr>
            <p:spPr>
              <a:xfrm>
                <a:off x="6845210" y="60583"/>
                <a:ext cx="1048428" cy="63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latin typeface="Geomanist Black"/>
                    <a:ea typeface="Geomanist Black"/>
                    <a:cs typeface="Geomanist Black"/>
                    <a:sym typeface="Geomanist Black"/>
                  </a:defRPr>
                </a:lvl1pPr>
              </a:lstStyle>
              <a:p>
                <a:pPr/>
                <a:r>
                  <a:t>1997</a:t>
                </a:r>
              </a:p>
            </p:txBody>
          </p:sp>
          <p:sp>
            <p:nvSpPr>
              <p:cNvPr id="291" name="Figure"/>
              <p:cNvSpPr/>
              <p:nvPr/>
            </p:nvSpPr>
            <p:spPr>
              <a:xfrm>
                <a:off x="6352857" y="13901"/>
                <a:ext cx="1763164" cy="743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71" y="21600"/>
                    </a:lnTo>
                    <a:lnTo>
                      <a:pt x="21600" y="21600"/>
                    </a:lnTo>
                    <a:lnTo>
                      <a:pt x="18095" y="293"/>
                    </a:lnTo>
                    <a:lnTo>
                      <a:pt x="0" y="0"/>
                    </a:lnTo>
                    <a:close/>
                  </a:path>
                </a:pathLst>
              </a:custGeom>
              <a:solidFill>
                <a:srgbClr val="104859"/>
              </a:solidFill>
              <a:ln w="12700" cap="flat">
                <a:noFill/>
                <a:miter lim="400000"/>
              </a:ln>
              <a:effectLst/>
            </p:spPr>
            <p:txBody>
              <a:bodyPr wrap="square" lIns="50800" tIns="50800" rIns="50800" bIns="50800" numCol="1" anchor="ctr">
                <a:noAutofit/>
              </a:bodyPr>
              <a:lstStyle/>
              <a:p>
                <a:pPr>
                  <a:defRPr sz="2400"/>
                </a:pPr>
              </a:p>
            </p:txBody>
          </p:sp>
          <p:sp>
            <p:nvSpPr>
              <p:cNvPr id="292" name="1939-1945"/>
              <p:cNvSpPr/>
              <p:nvPr/>
            </p:nvSpPr>
            <p:spPr>
              <a:xfrm>
                <a:off x="5398709" y="60583"/>
                <a:ext cx="2176066" cy="63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latin typeface="Geomanist Black"/>
                    <a:ea typeface="Geomanist Black"/>
                    <a:cs typeface="Geomanist Black"/>
                    <a:sym typeface="Geomanist Black"/>
                  </a:defRPr>
                </a:lvl1pPr>
              </a:lstStyle>
              <a:p>
                <a:pPr/>
                <a:r>
                  <a:t>1939-1945</a:t>
                </a:r>
              </a:p>
            </p:txBody>
          </p:sp>
          <p:sp>
            <p:nvSpPr>
              <p:cNvPr id="293" name="1979"/>
              <p:cNvSpPr/>
              <p:nvPr/>
            </p:nvSpPr>
            <p:spPr>
              <a:xfrm>
                <a:off x="8321240" y="60583"/>
                <a:ext cx="1048429" cy="63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500">
                    <a:solidFill>
                      <a:srgbClr val="FFFFFF"/>
                    </a:solidFill>
                    <a:latin typeface="Geomanist Black"/>
                    <a:ea typeface="Geomanist Black"/>
                    <a:cs typeface="Geomanist Black"/>
                    <a:sym typeface="Geomanist Black"/>
                  </a:defRPr>
                </a:lvl1pPr>
              </a:lstStyle>
              <a:p>
                <a:pPr/>
                <a:r>
                  <a:t>1979</a:t>
                </a:r>
              </a:p>
            </p:txBody>
          </p:sp>
        </p:grpSp>
        <p:sp>
          <p:nvSpPr>
            <p:cNvPr id="295" name="Compétition de golf informelle opposant des Britanniques et des Américains sur le parcours de Gleneagles en Ecosse. Victoire des britanniques de 9 à 3."/>
            <p:cNvSpPr/>
            <p:nvPr/>
          </p:nvSpPr>
          <p:spPr>
            <a:xfrm>
              <a:off x="0" y="0"/>
              <a:ext cx="1779388" cy="48091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600">
                  <a:latin typeface="AvantGarde-Book"/>
                  <a:ea typeface="AvantGarde-Book"/>
                  <a:cs typeface="AvantGarde-Book"/>
                  <a:sym typeface="AvantGarde-Book"/>
                </a:defRPr>
              </a:pPr>
              <a:r>
                <a:t>	Compétition de golf informelle opposant des Britanniques et des Américains sur le parcours de Gleneagles en Ecosse. Victoire des britanniques de 9 à 3.</a:t>
              </a:r>
              <a:br/>
            </a:p>
          </p:txBody>
        </p:sp>
        <p:sp>
          <p:nvSpPr>
            <p:cNvPr id="296" name="Première Ryder Cup officielle au Worcester Country Club, Massachusetts. Victoire des Etats-Unis. Depuis cette année, la compétition est une biennale."/>
            <p:cNvSpPr/>
            <p:nvPr/>
          </p:nvSpPr>
          <p:spPr>
            <a:xfrm>
              <a:off x="3149480" y="108999"/>
              <a:ext cx="1779388" cy="48091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600">
                  <a:latin typeface="AvantGarde-Book"/>
                  <a:ea typeface="AvantGarde-Book"/>
                  <a:cs typeface="AvantGarde-Book"/>
                  <a:sym typeface="AvantGarde-Book"/>
                </a:defRPr>
              </a:pPr>
              <a:r>
                <a:t>Première Ryder Cup officielle au Worcester Country Club, Massachusetts. Victoire des Etats-Unis. Depuis cette année, la compétition est une biennale.</a:t>
              </a:r>
              <a:br/>
            </a:p>
          </p:txBody>
        </p:sp>
        <p:sp>
          <p:nvSpPr>
            <p:cNvPr id="297" name="La Ryder Cup devient une confrontation entre l’Europe et les Etats-Unis."/>
            <p:cNvSpPr/>
            <p:nvPr/>
          </p:nvSpPr>
          <p:spPr>
            <a:xfrm>
              <a:off x="7871684" y="570938"/>
              <a:ext cx="1779388" cy="48091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La Ryder Cup devient une confrontation entre l’Europe et les Etats-Unis.</a:t>
              </a:r>
            </a:p>
          </p:txBody>
        </p:sp>
        <p:sp>
          <p:nvSpPr>
            <p:cNvPr id="298" name="Compétition à Saint Andrews. Victoire des britanniques de 13.5 à 1.5. L’Anglais Samuel Ryder sera à l’origine de l’officialisation de cette compétition."/>
            <p:cNvSpPr/>
            <p:nvPr/>
          </p:nvSpPr>
          <p:spPr>
            <a:xfrm>
              <a:off x="1702336" y="4513133"/>
              <a:ext cx="1779389" cy="48091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Compétition à Saint Andrews. Victoire des britanniques de 13.5 à 1.5. L’Anglais Samuel Ryder sera à l’origine de l’officialisation de cette compétition.</a:t>
              </a:r>
            </a:p>
          </p:txBody>
        </p:sp>
        <p:sp>
          <p:nvSpPr>
            <p:cNvPr id="299" name="La Ryder Cup fut annulée en raison de la Seconde Guerre mondiale."/>
            <p:cNvSpPr/>
            <p:nvPr/>
          </p:nvSpPr>
          <p:spPr>
            <a:xfrm>
              <a:off x="5793504" y="3839636"/>
              <a:ext cx="1779388" cy="48091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latin typeface="AvantGarde-Book"/>
                  <a:ea typeface="AvantGarde-Book"/>
                  <a:cs typeface="AvantGarde-Book"/>
                  <a:sym typeface="AvantGarde-Book"/>
                </a:defRPr>
              </a:lvl1pPr>
            </a:lstStyle>
            <a:p>
              <a:pPr/>
              <a:r>
                <a:t>La Ryder Cup fut annulée en raison de la Seconde Guerre mondiale.</a:t>
              </a: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02"/>
          <p:cNvSpPr/>
          <p:nvPr/>
        </p:nvSpPr>
        <p:spPr>
          <a:xfrm>
            <a:off x="654862" y="385281"/>
            <a:ext cx="86868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02</a:t>
            </a:r>
          </a:p>
        </p:txBody>
      </p:sp>
      <p:sp>
        <p:nvSpPr>
          <p:cNvPr id="303"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304" name="PRINCIPES ET REGLES"/>
          <p:cNvSpPr/>
          <p:nvPr/>
        </p:nvSpPr>
        <p:spPr>
          <a:xfrm>
            <a:off x="-111742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PRINCIPES ET REGLES</a:t>
            </a:r>
          </a:p>
        </p:txBody>
      </p:sp>
      <p:sp>
        <p:nvSpPr>
          <p:cNvPr id="305" name="Chaque équipe est composée de 12 golfeurs. Le gagnant de chaque duel remporte un point en cas de victoire, et chaque joueur remporte un demi point en cas d’égalité."/>
          <p:cNvSpPr/>
          <p:nvPr/>
        </p:nvSpPr>
        <p:spPr>
          <a:xfrm>
            <a:off x="720032" y="4084166"/>
            <a:ext cx="2592189" cy="41912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defRPr sz="1600">
                <a:latin typeface="AvantGarde-Book"/>
                <a:ea typeface="AvantGarde-Book"/>
                <a:cs typeface="AvantGarde-Book"/>
                <a:sym typeface="AvantGarde-Book"/>
              </a:defRPr>
            </a:lvl1pPr>
          </a:lstStyle>
          <a:p>
            <a:pPr/>
            <a:r>
              <a:t>Chaque équipe est composée de 12 golfeurs. Le gagnant de chaque duel remporte un point en cas de victoire, et chaque joueur remporte un demi point en cas d’égalité. </a:t>
            </a:r>
          </a:p>
        </p:txBody>
      </p:sp>
      <p:sp>
        <p:nvSpPr>
          <p:cNvPr id="306" name="L'événement s’étale sur une semaine, entraînements et épreuve comprises. L'épreuve dure trois jours, du vendredi au dimanche."/>
          <p:cNvSpPr/>
          <p:nvPr/>
        </p:nvSpPr>
        <p:spPr>
          <a:xfrm>
            <a:off x="3645236" y="4084166"/>
            <a:ext cx="2592189" cy="23320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defRPr sz="1600">
                <a:latin typeface="AvantGarde-Book"/>
                <a:ea typeface="AvantGarde-Book"/>
                <a:cs typeface="AvantGarde-Book"/>
                <a:sym typeface="AvantGarde-Book"/>
              </a:defRPr>
            </a:lvl1pPr>
          </a:lstStyle>
          <a:p>
            <a:pPr/>
            <a:r>
              <a:t>L'événement s’étale sur une semaine, entraînements et épreuve comprises. L'épreuve dure trois jours, du vendredi au dimanche. </a:t>
            </a:r>
          </a:p>
        </p:txBody>
      </p:sp>
      <p:sp>
        <p:nvSpPr>
          <p:cNvPr id="307" name="Le vendredi et le samedi sont consacrés aux matchs par duos, le dimanche est réservé aux simples. Dans les compétitions de doubles, les capitaines ont le libre arbitre sur le choix des joueurs au sein de l’équipe. De plus, deux types de matchs se déroulent lors des duos.…"/>
          <p:cNvSpPr/>
          <p:nvPr/>
        </p:nvSpPr>
        <p:spPr>
          <a:xfrm>
            <a:off x="6627633" y="4084166"/>
            <a:ext cx="2592188" cy="59174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defRPr sz="1600">
                <a:latin typeface="AvantGarde-Book"/>
                <a:ea typeface="AvantGarde-Book"/>
                <a:cs typeface="AvantGarde-Book"/>
                <a:sym typeface="AvantGarde-Book"/>
              </a:defRPr>
            </a:pPr>
            <a:r>
              <a:t>Le vendredi et le samedi sont consacrés aux matchs par duos, le dimanche est réservé aux simples. Dans les compétitions de doubles, les capitaines ont le libre arbitre sur le choix des joueurs au sein de l’équipe. De plus, deux types de matchs se déroulent lors des duos.</a:t>
            </a:r>
          </a:p>
          <a:p>
            <a:pPr>
              <a:defRPr sz="1600">
                <a:latin typeface="AvantGarde-Book"/>
                <a:ea typeface="AvantGarde-Book"/>
                <a:cs typeface="AvantGarde-Book"/>
                <a:sym typeface="AvantGarde-Book"/>
              </a:defRPr>
            </a:pPr>
            <a:r>
              <a:t>Pour les simples, l'ensemble des joueurs d'une équipe joue un match.</a:t>
            </a:r>
          </a:p>
        </p:txBody>
      </p:sp>
      <p:sp>
        <p:nvSpPr>
          <p:cNvPr id="308" name="Foursomes : les deux joueurs de la même équipe jouent alternativement la même balle. À chaque trou, chaque joueur frappant le coup de départ est permuté dans chaque doublette.…"/>
          <p:cNvSpPr/>
          <p:nvPr/>
        </p:nvSpPr>
        <p:spPr>
          <a:xfrm>
            <a:off x="9610030" y="4084166"/>
            <a:ext cx="2592188" cy="61091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defRPr sz="1600">
                <a:latin typeface="AvantGarde-Book"/>
                <a:ea typeface="AvantGarde-Book"/>
                <a:cs typeface="AvantGarde-Book"/>
                <a:sym typeface="AvantGarde-Book"/>
              </a:defRPr>
            </a:pPr>
            <a:r>
              <a:rPr>
                <a:latin typeface="AvantGarde-Demi"/>
                <a:ea typeface="AvantGarde-Demi"/>
                <a:cs typeface="AvantGarde-Demi"/>
                <a:sym typeface="AvantGarde-Demi"/>
              </a:rPr>
              <a:t>Foursomes :</a:t>
            </a:r>
            <a:r>
              <a:t> les deux joueurs de la même équipe jouent alternativement la même balle. À chaque trou, chaque joueur frappant le coup de départ est permuté dans chaque doublette.</a:t>
            </a:r>
          </a:p>
          <a:p>
            <a:pPr>
              <a:defRPr sz="1600">
                <a:latin typeface="AvantGarde-Book"/>
                <a:ea typeface="AvantGarde-Book"/>
                <a:cs typeface="AvantGarde-Book"/>
                <a:sym typeface="AvantGarde-Book"/>
              </a:defRPr>
            </a:pPr>
          </a:p>
          <a:p>
            <a:pPr>
              <a:defRPr sz="1600">
                <a:latin typeface="AvantGarde-Book"/>
                <a:ea typeface="AvantGarde-Book"/>
                <a:cs typeface="AvantGarde-Book"/>
                <a:sym typeface="AvantGarde-Book"/>
              </a:defRPr>
            </a:pPr>
            <a:r>
              <a:rPr>
                <a:latin typeface="AvantGarde-Demi"/>
                <a:ea typeface="AvantGarde-Demi"/>
                <a:cs typeface="AvantGarde-Demi"/>
                <a:sym typeface="AvantGarde-Demi"/>
              </a:rPr>
              <a:t>Fourball : </a:t>
            </a:r>
            <a:r>
              <a:t>chaque joueur joue sa propre balle. Le meilleur joueur des quatre compétiteurs remporte le point pour son équipe.</a:t>
            </a:r>
          </a:p>
          <a:p>
            <a:pPr>
              <a:defRPr sz="1600">
                <a:latin typeface="AvantGarde-Book"/>
                <a:ea typeface="AvantGarde-Book"/>
                <a:cs typeface="AvantGarde-Book"/>
                <a:sym typeface="AvantGarde-Book"/>
              </a:defRPr>
            </a:pPr>
          </a:p>
        </p:txBody>
      </p:sp>
      <p:pic>
        <p:nvPicPr>
          <p:cNvPr id="309" name="001-couple.png" descr="001-couple.png"/>
          <p:cNvPicPr>
            <a:picLocks noChangeAspect="1"/>
          </p:cNvPicPr>
          <p:nvPr/>
        </p:nvPicPr>
        <p:blipFill>
          <a:blip r:embed="rId2">
            <a:extLst/>
          </a:blip>
          <a:stretch>
            <a:fillRect/>
          </a:stretch>
        </p:blipFill>
        <p:spPr>
          <a:xfrm>
            <a:off x="10347323" y="2608767"/>
            <a:ext cx="1117601" cy="1117601"/>
          </a:xfrm>
          <a:prstGeom prst="rect">
            <a:avLst/>
          </a:prstGeom>
          <a:ln w="12700">
            <a:miter lim="400000"/>
          </a:ln>
        </p:spPr>
      </p:pic>
      <p:pic>
        <p:nvPicPr>
          <p:cNvPr id="310" name="002-golf-player-hitting-the-ball.png" descr="002-golf-player-hitting-the-ball.png"/>
          <p:cNvPicPr>
            <a:picLocks noChangeAspect="1"/>
          </p:cNvPicPr>
          <p:nvPr/>
        </p:nvPicPr>
        <p:blipFill>
          <a:blip r:embed="rId3">
            <a:extLst/>
          </a:blip>
          <a:stretch>
            <a:fillRect/>
          </a:stretch>
        </p:blipFill>
        <p:spPr>
          <a:xfrm>
            <a:off x="7364927" y="2608767"/>
            <a:ext cx="1117601" cy="1117601"/>
          </a:xfrm>
          <a:prstGeom prst="rect">
            <a:avLst/>
          </a:prstGeom>
          <a:ln w="12700">
            <a:miter lim="400000"/>
          </a:ln>
        </p:spPr>
      </p:pic>
      <p:pic>
        <p:nvPicPr>
          <p:cNvPr id="311" name="004-trophy-cup-silhouette.png" descr="004-trophy-cup-silhouette.png"/>
          <p:cNvPicPr>
            <a:picLocks noChangeAspect="1"/>
          </p:cNvPicPr>
          <p:nvPr/>
        </p:nvPicPr>
        <p:blipFill>
          <a:blip r:embed="rId4">
            <a:extLst/>
          </a:blip>
          <a:stretch>
            <a:fillRect/>
          </a:stretch>
        </p:blipFill>
        <p:spPr>
          <a:xfrm>
            <a:off x="1457326" y="2608767"/>
            <a:ext cx="1117601" cy="1117601"/>
          </a:xfrm>
          <a:prstGeom prst="rect">
            <a:avLst/>
          </a:prstGeom>
          <a:ln w="12700">
            <a:miter lim="400000"/>
          </a:ln>
        </p:spPr>
      </p:pic>
      <p:pic>
        <p:nvPicPr>
          <p:cNvPr id="312" name="003-calendar-with-day-off.png" descr="003-calendar-with-day-off.png"/>
          <p:cNvPicPr>
            <a:picLocks noChangeAspect="1"/>
          </p:cNvPicPr>
          <p:nvPr/>
        </p:nvPicPr>
        <p:blipFill>
          <a:blip r:embed="rId5">
            <a:extLst/>
          </a:blip>
          <a:stretch>
            <a:fillRect/>
          </a:stretch>
        </p:blipFill>
        <p:spPr>
          <a:xfrm>
            <a:off x="4382530" y="2608767"/>
            <a:ext cx="1117601" cy="11176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PLAN"/>
          <p:cNvSpPr/>
          <p:nvPr/>
        </p:nvSpPr>
        <p:spPr>
          <a:xfrm>
            <a:off x="5500191" y="908068"/>
            <a:ext cx="2004418"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24E91"/>
                </a:solidFill>
                <a:latin typeface="AvantGarde-Demi"/>
                <a:ea typeface="AvantGarde-Demi"/>
                <a:cs typeface="AvantGarde-Demi"/>
                <a:sym typeface="AvantGarde-Demi"/>
              </a:defRPr>
            </a:lvl1pPr>
          </a:lstStyle>
          <a:p>
            <a:pPr/>
            <a:r>
              <a:t>PLAN</a:t>
            </a:r>
          </a:p>
        </p:txBody>
      </p:sp>
      <p:sp>
        <p:nvSpPr>
          <p:cNvPr id="126" name="01"/>
          <p:cNvSpPr/>
          <p:nvPr/>
        </p:nvSpPr>
        <p:spPr>
          <a:xfrm>
            <a:off x="5298369" y="2955450"/>
            <a:ext cx="913283"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Geomanist Black"/>
                <a:ea typeface="Geomanist Black"/>
                <a:cs typeface="Geomanist Black"/>
                <a:sym typeface="Geomanist Black"/>
              </a:defRPr>
            </a:lvl1pPr>
          </a:lstStyle>
          <a:p>
            <a:pPr/>
            <a:r>
              <a:t>01</a:t>
            </a:r>
          </a:p>
        </p:txBody>
      </p:sp>
      <p:sp>
        <p:nvSpPr>
          <p:cNvPr id="127" name="Le golf"/>
          <p:cNvSpPr/>
          <p:nvPr/>
        </p:nvSpPr>
        <p:spPr>
          <a:xfrm>
            <a:off x="6798487" y="3278664"/>
            <a:ext cx="1181178" cy="4330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AvantGarde-Book"/>
                <a:ea typeface="AvantGarde-Book"/>
                <a:cs typeface="AvantGarde-Book"/>
                <a:sym typeface="AvantGarde-Book"/>
              </a:defRPr>
            </a:lvl1pPr>
          </a:lstStyle>
          <a:p>
            <a:pPr/>
            <a:r>
              <a:t>Le golf</a:t>
            </a:r>
          </a:p>
        </p:txBody>
      </p:sp>
      <p:sp>
        <p:nvSpPr>
          <p:cNvPr id="128" name="02"/>
          <p:cNvSpPr/>
          <p:nvPr/>
        </p:nvSpPr>
        <p:spPr>
          <a:xfrm>
            <a:off x="5113457" y="4177343"/>
            <a:ext cx="1079907"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Geomanist Black"/>
                <a:ea typeface="Geomanist Black"/>
                <a:cs typeface="Geomanist Black"/>
                <a:sym typeface="Geomanist Black"/>
              </a:defRPr>
            </a:lvl1pPr>
          </a:lstStyle>
          <a:p>
            <a:pPr/>
            <a:r>
              <a:t>02</a:t>
            </a:r>
          </a:p>
        </p:txBody>
      </p:sp>
      <p:sp>
        <p:nvSpPr>
          <p:cNvPr id="129" name="Ryder Cup"/>
          <p:cNvSpPr/>
          <p:nvPr/>
        </p:nvSpPr>
        <p:spPr>
          <a:xfrm>
            <a:off x="6805409" y="4476541"/>
            <a:ext cx="1828369" cy="4330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AvantGarde-Book"/>
                <a:ea typeface="AvantGarde-Book"/>
                <a:cs typeface="AvantGarde-Book"/>
                <a:sym typeface="AvantGarde-Book"/>
              </a:defRPr>
            </a:lvl1pPr>
          </a:lstStyle>
          <a:p>
            <a:pPr/>
            <a:r>
              <a:t>Ryder Cup</a:t>
            </a:r>
          </a:p>
        </p:txBody>
      </p:sp>
      <p:sp>
        <p:nvSpPr>
          <p:cNvPr id="130" name="03"/>
          <p:cNvSpPr/>
          <p:nvPr/>
        </p:nvSpPr>
        <p:spPr>
          <a:xfrm>
            <a:off x="5144039" y="5351203"/>
            <a:ext cx="1044144"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Geomanist Black"/>
                <a:ea typeface="Geomanist Black"/>
                <a:cs typeface="Geomanist Black"/>
                <a:sym typeface="Geomanist Black"/>
              </a:defRPr>
            </a:lvl1pPr>
          </a:lstStyle>
          <a:p>
            <a:pPr/>
            <a:r>
              <a:t>03</a:t>
            </a:r>
          </a:p>
        </p:txBody>
      </p:sp>
      <p:sp>
        <p:nvSpPr>
          <p:cNvPr id="131" name="Réflexion"/>
          <p:cNvSpPr/>
          <p:nvPr/>
        </p:nvSpPr>
        <p:spPr>
          <a:xfrm>
            <a:off x="6814618" y="5674417"/>
            <a:ext cx="1555954" cy="4330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AvantGarde-Book"/>
                <a:ea typeface="AvantGarde-Book"/>
                <a:cs typeface="AvantGarde-Book"/>
                <a:sym typeface="AvantGarde-Book"/>
              </a:defRPr>
            </a:lvl1pPr>
          </a:lstStyle>
          <a:p>
            <a:pPr/>
            <a:r>
              <a:t>Réflexion</a:t>
            </a:r>
          </a:p>
        </p:txBody>
      </p:sp>
      <p:sp>
        <p:nvSpPr>
          <p:cNvPr id="132" name="04"/>
          <p:cNvSpPr/>
          <p:nvPr/>
        </p:nvSpPr>
        <p:spPr>
          <a:xfrm>
            <a:off x="5064943" y="6499819"/>
            <a:ext cx="1116484"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Geomanist Black"/>
                <a:ea typeface="Geomanist Black"/>
                <a:cs typeface="Geomanist Black"/>
                <a:sym typeface="Geomanist Black"/>
              </a:defRPr>
            </a:lvl1pPr>
          </a:lstStyle>
          <a:p>
            <a:pPr/>
            <a:r>
              <a:t>04</a:t>
            </a:r>
          </a:p>
        </p:txBody>
      </p:sp>
      <p:sp>
        <p:nvSpPr>
          <p:cNvPr id="133" name="Sources"/>
          <p:cNvSpPr/>
          <p:nvPr/>
        </p:nvSpPr>
        <p:spPr>
          <a:xfrm>
            <a:off x="6820261" y="6823033"/>
            <a:ext cx="1349249" cy="4330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AvantGarde-Book"/>
                <a:ea typeface="AvantGarde-Book"/>
                <a:cs typeface="AvantGarde-Book"/>
                <a:sym typeface="AvantGarde-Book"/>
              </a:defRPr>
            </a:lvl1pPr>
          </a:lstStyle>
          <a:p>
            <a:pPr/>
            <a:r>
              <a:t>Sources</a:t>
            </a:r>
          </a:p>
        </p:txBody>
      </p:sp>
      <p:sp>
        <p:nvSpPr>
          <p:cNvPr id="134" name="Ligne"/>
          <p:cNvSpPr/>
          <p:nvPr/>
        </p:nvSpPr>
        <p:spPr>
          <a:xfrm flipV="1">
            <a:off x="6516395" y="2236385"/>
            <a:ext cx="1" cy="6061999"/>
          </a:xfrm>
          <a:prstGeom prst="line">
            <a:avLst/>
          </a:prstGeom>
          <a:ln w="25400">
            <a:solidFill>
              <a:srgbClr val="C72127"/>
            </a:solidFill>
            <a:miter lim="400000"/>
          </a:ln>
        </p:spPr>
        <p:txBody>
          <a:bodyPr lIns="50800" tIns="50800" rIns="50800" bIns="50800" anchor="ctr"/>
          <a:lstStyle/>
          <a:p>
            <a:pPr>
              <a:defRPr sz="2400"/>
            </a:pPr>
          </a:p>
        </p:txBody>
      </p:sp>
      <p:sp>
        <p:nvSpPr>
          <p:cNvPr id="135" name="Cercle"/>
          <p:cNvSpPr/>
          <p:nvPr/>
        </p:nvSpPr>
        <p:spPr>
          <a:xfrm>
            <a:off x="6402377" y="8208375"/>
            <a:ext cx="228036" cy="228037"/>
          </a:xfrm>
          <a:prstGeom prst="ellipse">
            <a:avLst/>
          </a:prstGeom>
          <a:solidFill>
            <a:srgbClr val="C72127"/>
          </a:solidFill>
          <a:ln w="12700">
            <a:miter lim="400000"/>
          </a:ln>
        </p:spPr>
        <p:txBody>
          <a:bodyPr lIns="50800" tIns="50800" rIns="50800" bIns="50800" anchor="ctr"/>
          <a:lstStyle/>
          <a:p>
            <a:pPr>
              <a:defRPr sz="2400"/>
            </a:pPr>
          </a:p>
        </p:txBody>
      </p:sp>
      <p:sp>
        <p:nvSpPr>
          <p:cNvPr id="136" name="Cercle"/>
          <p:cNvSpPr/>
          <p:nvPr/>
        </p:nvSpPr>
        <p:spPr>
          <a:xfrm>
            <a:off x="6388382" y="2115372"/>
            <a:ext cx="228036" cy="228036"/>
          </a:xfrm>
          <a:prstGeom prst="ellipse">
            <a:avLst/>
          </a:prstGeom>
          <a:solidFill>
            <a:srgbClr val="C72127"/>
          </a:solidFill>
          <a:ln w="12700">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02"/>
          <p:cNvSpPr/>
          <p:nvPr/>
        </p:nvSpPr>
        <p:spPr>
          <a:xfrm>
            <a:off x="654862" y="385281"/>
            <a:ext cx="86868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02</a:t>
            </a:r>
          </a:p>
        </p:txBody>
      </p:sp>
      <p:sp>
        <p:nvSpPr>
          <p:cNvPr id="315"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316" name="Pourquoi la Ryder Cup est-elle spéciale dans le golf ?"/>
          <p:cNvSpPr/>
          <p:nvPr/>
        </p:nvSpPr>
        <p:spPr>
          <a:xfrm>
            <a:off x="-1257123" y="1185992"/>
            <a:ext cx="149203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Pourquoi la Ryder Cup est-elle spéciale dans le golf ?</a:t>
            </a:r>
          </a:p>
        </p:txBody>
      </p:sp>
      <p:pic>
        <p:nvPicPr>
          <p:cNvPr id="317" name="pasted-image.tiff" descr="pasted-image.tiff"/>
          <p:cNvPicPr>
            <a:picLocks noChangeAspect="1"/>
          </p:cNvPicPr>
          <p:nvPr/>
        </p:nvPicPr>
        <p:blipFill>
          <a:blip r:embed="rId2">
            <a:extLst/>
          </a:blip>
          <a:stretch>
            <a:fillRect/>
          </a:stretch>
        </p:blipFill>
        <p:spPr>
          <a:xfrm>
            <a:off x="716725" y="1789200"/>
            <a:ext cx="11466895" cy="766333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02"/>
          <p:cNvSpPr/>
          <p:nvPr/>
        </p:nvSpPr>
        <p:spPr>
          <a:xfrm>
            <a:off x="654862" y="385281"/>
            <a:ext cx="86868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02</a:t>
            </a:r>
          </a:p>
        </p:txBody>
      </p:sp>
      <p:sp>
        <p:nvSpPr>
          <p:cNvPr id="320"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321" name="Pourquoi la Ryder Cup est-elle spéciale dans le golf ?"/>
          <p:cNvSpPr/>
          <p:nvPr/>
        </p:nvSpPr>
        <p:spPr>
          <a:xfrm>
            <a:off x="-1257123" y="1185992"/>
            <a:ext cx="149203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Pourquoi la Ryder Cup est-elle spéciale dans le golf ?</a:t>
            </a:r>
          </a:p>
        </p:txBody>
      </p:sp>
      <p:sp>
        <p:nvSpPr>
          <p:cNvPr id="322" name="La Ryder Cup, une festivité solennelle du golf :…"/>
          <p:cNvSpPr/>
          <p:nvPr/>
        </p:nvSpPr>
        <p:spPr>
          <a:xfrm>
            <a:off x="653928" y="2593339"/>
            <a:ext cx="10754250" cy="4566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600"/>
              </a:lnSpc>
              <a:defRPr sz="3000">
                <a:latin typeface="AvantGarde-Demi"/>
                <a:ea typeface="AvantGarde-Demi"/>
                <a:cs typeface="AvantGarde-Demi"/>
                <a:sym typeface="AvantGarde-Demi"/>
              </a:defRPr>
            </a:pPr>
            <a:r>
              <a:t>La Ryder Cup, une festivité solennelle du golf :</a:t>
            </a:r>
          </a:p>
          <a:p>
            <a:pPr algn="l" defTabSz="457200">
              <a:lnSpc>
                <a:spcPts val="4900"/>
              </a:lnSpc>
              <a:defRPr sz="1600">
                <a:latin typeface="AvantGarde-Book"/>
                <a:ea typeface="AvantGarde-Book"/>
                <a:cs typeface="AvantGarde-Book"/>
                <a:sym typeface="AvantGarde-Book"/>
              </a:defRPr>
            </a:pPr>
          </a:p>
          <a:p>
            <a:pPr lvl="1" algn="l" defTabSz="457200">
              <a:lnSpc>
                <a:spcPts val="4900"/>
              </a:lnSpc>
              <a:defRPr sz="1600">
                <a:latin typeface="AvantGarde-Book"/>
                <a:ea typeface="AvantGarde-Book"/>
                <a:cs typeface="AvantGarde-Book"/>
                <a:sym typeface="AvantGarde-Book"/>
              </a:defRPr>
            </a:pPr>
            <a:r>
              <a:t>•	3ème événement sportif au monde, 250 000 spectateurs, beaucoup de médias.</a:t>
            </a:r>
            <a:br/>
          </a:p>
          <a:p>
            <a:pPr lvl="1" algn="l" defTabSz="457200">
              <a:lnSpc>
                <a:spcPts val="4900"/>
              </a:lnSpc>
              <a:defRPr sz="1600">
                <a:latin typeface="AvantGarde-Book"/>
                <a:ea typeface="AvantGarde-Book"/>
                <a:cs typeface="AvantGarde-Book"/>
                <a:sym typeface="AvantGarde-Book"/>
              </a:defRPr>
            </a:pPr>
            <a:r>
              <a:t>•	La Ryder Cup oppose une équipe américaine à une équipe européenne.</a:t>
            </a:r>
          </a:p>
          <a:p>
            <a:pPr lvl="1" algn="l" defTabSz="457200">
              <a:lnSpc>
                <a:spcPts val="4900"/>
              </a:lnSpc>
              <a:defRPr sz="1600">
                <a:latin typeface="AvantGarde-Book"/>
                <a:ea typeface="AvantGarde-Book"/>
                <a:cs typeface="AvantGarde-Book"/>
                <a:sym typeface="AvantGarde-Book"/>
              </a:defRPr>
            </a:pPr>
          </a:p>
          <a:p>
            <a:pPr lvl="1" algn="l" defTabSz="457200">
              <a:lnSpc>
                <a:spcPts val="4900"/>
              </a:lnSpc>
              <a:defRPr sz="1600">
                <a:latin typeface="AvantGarde-Book"/>
                <a:ea typeface="AvantGarde-Book"/>
                <a:cs typeface="AvantGarde-Book"/>
                <a:sym typeface="AvantGarde-Book"/>
              </a:defRPr>
            </a:pPr>
            <a:r>
              <a:t>•	Ce sont les meilleurs golfeurs professionnels qui sont sélectionnés pour la Ryder Cup.</a:t>
            </a:r>
            <a:br/>
          </a:p>
          <a:p>
            <a:pPr lvl="1" algn="l" defTabSz="457200">
              <a:lnSpc>
                <a:spcPts val="4900"/>
              </a:lnSpc>
              <a:defRPr sz="1600">
                <a:latin typeface="AvantGarde-Book"/>
                <a:ea typeface="AvantGarde-Book"/>
                <a:cs typeface="AvantGarde-Book"/>
                <a:sym typeface="AvantGarde-Book"/>
              </a:defRPr>
            </a:pPr>
            <a:r>
              <a:t>•	C’est une compétition qui se joue tous les 2 ans, en alternance en Europe et aux États-Unis.</a:t>
            </a:r>
            <a:br/>
          </a:p>
          <a:p>
            <a:pPr lvl="1" algn="l" defTabSz="457200">
              <a:lnSpc>
                <a:spcPts val="4900"/>
              </a:lnSpc>
              <a:defRPr sz="1600">
                <a:latin typeface="AvantGarde-Book"/>
                <a:ea typeface="AvantGarde-Book"/>
                <a:cs typeface="AvantGarde-Book"/>
                <a:sym typeface="AvantGarde-Book"/>
              </a:defRPr>
            </a:pPr>
            <a:r>
              <a:t>•	Ce sera la 2ème fois de l’histoire de la Ryder Cup que la compétition aura lieu en Europe continentale.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02"/>
          <p:cNvSpPr/>
          <p:nvPr/>
        </p:nvSpPr>
        <p:spPr>
          <a:xfrm>
            <a:off x="654862" y="385281"/>
            <a:ext cx="86868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02</a:t>
            </a:r>
          </a:p>
        </p:txBody>
      </p:sp>
      <p:sp>
        <p:nvSpPr>
          <p:cNvPr id="325"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326" name="Pourquoi l’épreuve de la Ryder Cup 2012 entre-t-elle…"/>
          <p:cNvSpPr/>
          <p:nvPr/>
        </p:nvSpPr>
        <p:spPr>
          <a:xfrm>
            <a:off x="657380" y="1174972"/>
            <a:ext cx="15658533"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cap="all" sz="3000">
                <a:solidFill>
                  <a:srgbClr val="124E91"/>
                </a:solidFill>
                <a:latin typeface="AvantGarde-Demi"/>
                <a:ea typeface="AvantGarde-Demi"/>
                <a:cs typeface="AvantGarde-Demi"/>
                <a:sym typeface="AvantGarde-Demi"/>
              </a:defRPr>
            </a:pPr>
            <a:r>
              <a:t>Pourquoi l’épreuve de la Ryder Cup 2012 entre-t-elle</a:t>
            </a:r>
          </a:p>
          <a:p>
            <a:pPr algn="l">
              <a:defRPr cap="all" sz="3000">
                <a:solidFill>
                  <a:srgbClr val="124E91"/>
                </a:solidFill>
                <a:latin typeface="AvantGarde-Demi"/>
                <a:ea typeface="AvantGarde-Demi"/>
                <a:cs typeface="AvantGarde-Demi"/>
                <a:sym typeface="AvantGarde-Demi"/>
              </a:defRPr>
            </a:pPr>
            <a:r>
              <a:t>dans l’histoire?</a:t>
            </a:r>
          </a:p>
        </p:txBody>
      </p:sp>
      <p:sp>
        <p:nvSpPr>
          <p:cNvPr id="327" name="La Ryder Cup 2012, le miracle de Medinah : La 39ème édition de la Ryder Cup s’est tenue du 28 septembre au 30 septembre 2012 sur le golf du Medinah Country Club de Medinah, Illinois aux États-Unis. Jusqu’au 2ème jour, les Etats-Unis étaient en tête de la compétition, avec 4 points d’avance sur l’Europe. L’équipe d’Europe réussit tout de même à être vainqueur en remontant leur score et en dépassant les Etats-Unis d’un point le troisième et dernier jour. C’est la première fois dans l’histoire de cette compétition que l’Europe réussit à surmonter un tel écart."/>
          <p:cNvSpPr/>
          <p:nvPr/>
        </p:nvSpPr>
        <p:spPr>
          <a:xfrm>
            <a:off x="663251" y="6502462"/>
            <a:ext cx="11783056" cy="23555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000"/>
              </a:lnSpc>
              <a:defRPr sz="3000">
                <a:latin typeface="AvantGarde-Demi"/>
                <a:ea typeface="AvantGarde-Demi"/>
                <a:cs typeface="AvantGarde-Demi"/>
                <a:sym typeface="AvantGarde-Demi"/>
              </a:defRPr>
            </a:pPr>
            <a:r>
              <a:t>La Ryder Cup 2012, le miracle de Medinah : </a:t>
            </a:r>
            <a:r>
              <a:rPr sz="1900">
                <a:latin typeface="AvantGarde-Book"/>
                <a:ea typeface="AvantGarde-Book"/>
                <a:cs typeface="AvantGarde-Book"/>
                <a:sym typeface="AvantGarde-Book"/>
              </a:rPr>
              <a:t>La 39ème édition de la Ryder Cup s’est tenue du 28 septembre au 30 septembre 2012 sur le golf du Medinah Country Club de Medinah, Illinois aux États-Unis. Jusqu’au 2ème jour, les Etats-Unis étaient en tête de la compétition, avec 4 points d’avance sur l’Europe. L’équipe d’Europe réussit tout de même à être vainqueur en remontant leur score et en dépassant les Etats-Unis d’un point le troisième et dernier jour. C’est la première fois dans l’histoire de cette compétition que l’Europe réussit à surmonter un tel écart.</a:t>
            </a:r>
          </a:p>
        </p:txBody>
      </p:sp>
      <p:pic>
        <p:nvPicPr>
          <p:cNvPr id="328" name="Team-Europe-Medinah_Ryder-Cup-2012.jpg" descr="Team-Europe-Medinah_Ryder-Cup-2012.jpg"/>
          <p:cNvPicPr>
            <a:picLocks noChangeAspect="1"/>
          </p:cNvPicPr>
          <p:nvPr/>
        </p:nvPicPr>
        <p:blipFill>
          <a:blip r:embed="rId2">
            <a:extLst/>
          </a:blip>
          <a:srcRect l="2503" t="24466" r="0" b="30011"/>
          <a:stretch>
            <a:fillRect/>
          </a:stretch>
        </p:blipFill>
        <p:spPr>
          <a:xfrm>
            <a:off x="719409" y="2810170"/>
            <a:ext cx="11472315" cy="331392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02"/>
          <p:cNvSpPr/>
          <p:nvPr/>
        </p:nvSpPr>
        <p:spPr>
          <a:xfrm>
            <a:off x="654862" y="385281"/>
            <a:ext cx="86868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02</a:t>
            </a:r>
          </a:p>
        </p:txBody>
      </p:sp>
      <p:sp>
        <p:nvSpPr>
          <p:cNvPr id="331"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332" name="Que nous apprend l’événement sur les États-Unis et sur l’Europe ?"/>
          <p:cNvSpPr/>
          <p:nvPr/>
        </p:nvSpPr>
        <p:spPr>
          <a:xfrm>
            <a:off x="668190" y="1178749"/>
            <a:ext cx="12458701"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cap="all" sz="3000">
                <a:solidFill>
                  <a:srgbClr val="124E91"/>
                </a:solidFill>
                <a:latin typeface="AvantGarde-Demi"/>
                <a:ea typeface="AvantGarde-Demi"/>
                <a:cs typeface="AvantGarde-Demi"/>
                <a:sym typeface="AvantGarde-Demi"/>
              </a:defRPr>
            </a:pPr>
            <a:r>
              <a:t>Que nous apprend l’événement sur les États-Unis et sur l’Europe </a:t>
            </a:r>
            <a:r>
              <a:rPr>
                <a:solidFill>
                  <a:schemeClr val="accent1">
                    <a:hueOff val="47394"/>
                    <a:satOff val="-25753"/>
                    <a:lumOff val="-7544"/>
                  </a:schemeClr>
                </a:solidFill>
              </a:rPr>
              <a:t>?</a:t>
            </a:r>
          </a:p>
        </p:txBody>
      </p:sp>
      <p:sp>
        <p:nvSpPr>
          <p:cNvPr id="333" name="Etats-Unis: Ce sont les Américains qui ont suggéré aux Britanniques l’idée de renforcer leur équipe en ouvrant la compétition à d’autres pays d’Europe, car ils étaient lassés de toujours êtres vainqueurs. La Ryder Cup a désormais un évènement qui a lieu tous les 2 ans, une fois en Europe, une fois aux Etats-Unis. Les Etats-Unis ont remporté 26 des 41 Ryder Cup."/>
          <p:cNvSpPr/>
          <p:nvPr/>
        </p:nvSpPr>
        <p:spPr>
          <a:xfrm>
            <a:off x="654648" y="5836107"/>
            <a:ext cx="5308601" cy="3110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Etats-Unis:</a:t>
            </a:r>
            <a:r>
              <a:rPr sz="3000"/>
              <a:t> </a:t>
            </a:r>
            <a:r>
              <a:rPr sz="1600"/>
              <a:t>Ce sont les Américains qui ont suggéré aux Britanniques l’idée de renforcer leur équipe en ouvrant la compétition à d’autres pays d’Europe, car ils étaient lassés de toujours êtres vainqueurs. La Ryder Cup a désormais un évènement qui a lieu tous les 2 ans, une fois en Europe, une fois aux Etats-Unis. Les Etats-Unis ont remporté 26 des 41 Ryder Cup.</a:t>
            </a:r>
          </a:p>
        </p:txBody>
      </p:sp>
      <p:sp>
        <p:nvSpPr>
          <p:cNvPr id="334" name="Ligne"/>
          <p:cNvSpPr/>
          <p:nvPr/>
        </p:nvSpPr>
        <p:spPr>
          <a:xfrm flipV="1">
            <a:off x="6515099" y="2673555"/>
            <a:ext cx="1" cy="6272575"/>
          </a:xfrm>
          <a:prstGeom prst="line">
            <a:avLst/>
          </a:prstGeom>
          <a:ln w="25400">
            <a:solidFill>
              <a:srgbClr val="939598"/>
            </a:solidFill>
            <a:miter lim="400000"/>
          </a:ln>
        </p:spPr>
        <p:txBody>
          <a:bodyPr lIns="50800" tIns="50800" rIns="50800" bIns="50800" anchor="ctr"/>
          <a:lstStyle/>
          <a:p>
            <a:pPr>
              <a:defRPr sz="2400"/>
            </a:pPr>
          </a:p>
        </p:txBody>
      </p:sp>
      <p:sp>
        <p:nvSpPr>
          <p:cNvPr id="335" name="Europe : L’équipe européenne a réussi une série de victoires en 2002, 2004 et 2006, chose assez étonnante car aucun joueur européen n’a remporté de titre majeur pendant cette période, alors que les Américains en ont remporté 15. La prochaine Ryder Cup se tiendra en Europe, plus précisément en France"/>
          <p:cNvSpPr/>
          <p:nvPr/>
        </p:nvSpPr>
        <p:spPr>
          <a:xfrm>
            <a:off x="6959600" y="5836107"/>
            <a:ext cx="5308600" cy="2729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Europe :</a:t>
            </a:r>
            <a:r>
              <a:rPr sz="3000"/>
              <a:t> </a:t>
            </a:r>
            <a:r>
              <a:rPr sz="1600"/>
              <a:t>L’équipe européenne a réussi une série de victoires en 2002, 2004 et 2006, chose assez étonnante car aucun joueur européen n’a remporté de titre majeur pendant cette période, alors que les Américains en ont remporté 15. La prochaine Ryder Cup se tiendra en Europe, plus précisément en France</a:t>
            </a:r>
          </a:p>
        </p:txBody>
      </p:sp>
      <p:pic>
        <p:nvPicPr>
          <p:cNvPr id="336" name="carteeurope12.png" descr="carteeurope12.png"/>
          <p:cNvPicPr>
            <a:picLocks noChangeAspect="1"/>
          </p:cNvPicPr>
          <p:nvPr/>
        </p:nvPicPr>
        <p:blipFill>
          <a:blip r:embed="rId2">
            <a:extLst/>
          </a:blip>
          <a:stretch>
            <a:fillRect/>
          </a:stretch>
        </p:blipFill>
        <p:spPr>
          <a:xfrm>
            <a:off x="8153399" y="2554928"/>
            <a:ext cx="2921001" cy="2921001"/>
          </a:xfrm>
          <a:prstGeom prst="rect">
            <a:avLst/>
          </a:prstGeom>
          <a:ln w="12700">
            <a:miter lim="400000"/>
          </a:ln>
        </p:spPr>
      </p:pic>
      <p:pic>
        <p:nvPicPr>
          <p:cNvPr id="337" name="USA-states.PNG" descr="USA-states.PNG"/>
          <p:cNvPicPr>
            <a:picLocks noChangeAspect="1"/>
          </p:cNvPicPr>
          <p:nvPr/>
        </p:nvPicPr>
        <p:blipFill>
          <a:blip r:embed="rId3">
            <a:extLst/>
          </a:blip>
          <a:stretch>
            <a:fillRect/>
          </a:stretch>
        </p:blipFill>
        <p:spPr>
          <a:xfrm>
            <a:off x="1219200" y="2540000"/>
            <a:ext cx="4203700" cy="273115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02"/>
          <p:cNvSpPr/>
          <p:nvPr/>
        </p:nvSpPr>
        <p:spPr>
          <a:xfrm>
            <a:off x="654862" y="385281"/>
            <a:ext cx="86868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02</a:t>
            </a:r>
          </a:p>
        </p:txBody>
      </p:sp>
      <p:sp>
        <p:nvSpPr>
          <p:cNvPr id="340"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341" name="Le rapport de cet évènement par rapport à la France ?"/>
          <p:cNvSpPr/>
          <p:nvPr/>
        </p:nvSpPr>
        <p:spPr>
          <a:xfrm>
            <a:off x="655490" y="1178749"/>
            <a:ext cx="12997572"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all" sz="3000">
                <a:solidFill>
                  <a:srgbClr val="124E91"/>
                </a:solidFill>
                <a:latin typeface="AvantGarde-Demi"/>
                <a:ea typeface="AvantGarde-Demi"/>
                <a:cs typeface="AvantGarde-Demi"/>
                <a:sym typeface="AvantGarde-Demi"/>
              </a:defRPr>
            </a:lvl1pPr>
          </a:lstStyle>
          <a:p>
            <a:pPr/>
            <a:r>
              <a:t>Le rapport de cet évènement par rapport à la France ?</a:t>
            </a:r>
          </a:p>
        </p:txBody>
      </p:sp>
      <p:sp>
        <p:nvSpPr>
          <p:cNvPr id="342" name="Thomas Levet : Il a été le 2ème français après Jean Van de Velde en 1999 à décrocher, en 2004, une sélection en Ryder Cup. Il a par contre été le premier a être membre de l’équipe européenne lorsque celle-ci était vainqueur de la coupe."/>
          <p:cNvSpPr/>
          <p:nvPr/>
        </p:nvSpPr>
        <p:spPr>
          <a:xfrm>
            <a:off x="729641" y="4899418"/>
            <a:ext cx="3534915" cy="35409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Thomas Levet :</a:t>
            </a:r>
            <a:r>
              <a:rPr sz="3000"/>
              <a:t> </a:t>
            </a:r>
            <a:r>
              <a:rPr sz="1600"/>
              <a:t>Il a été le 2ème français après Jean Van de Velde en 1999 à décrocher, en 2004, une sélection en Ryder Cup. Il a par contre été le premier a être membre de l’équipe européenne lorsque celle-ci était vainqueur de la coupe. </a:t>
            </a:r>
          </a:p>
        </p:txBody>
      </p:sp>
      <p:grpSp>
        <p:nvGrpSpPr>
          <p:cNvPr id="346" name="Grouper"/>
          <p:cNvGrpSpPr/>
          <p:nvPr/>
        </p:nvGrpSpPr>
        <p:grpSpPr>
          <a:xfrm>
            <a:off x="728803" y="2264360"/>
            <a:ext cx="11478724" cy="2479667"/>
            <a:chOff x="0" y="0"/>
            <a:chExt cx="11478722" cy="2479665"/>
          </a:xfrm>
        </p:grpSpPr>
        <p:pic>
          <p:nvPicPr>
            <p:cNvPr id="343" name="20130417PHOWWW00002.jpg" descr="20130417PHOWWW00002.jpg"/>
            <p:cNvPicPr>
              <a:picLocks noChangeAspect="1"/>
            </p:cNvPicPr>
            <p:nvPr/>
          </p:nvPicPr>
          <p:blipFill>
            <a:blip r:embed="rId2">
              <a:extLst/>
            </a:blip>
            <a:stretch>
              <a:fillRect/>
            </a:stretch>
          </p:blipFill>
          <p:spPr>
            <a:xfrm>
              <a:off x="0" y="0"/>
              <a:ext cx="3719499" cy="2479666"/>
            </a:xfrm>
            <a:prstGeom prst="rect">
              <a:avLst/>
            </a:prstGeom>
            <a:ln w="12700" cap="flat">
              <a:noFill/>
              <a:miter lim="400000"/>
            </a:ln>
            <a:effectLst/>
          </p:spPr>
        </p:pic>
        <p:pic>
          <p:nvPicPr>
            <p:cNvPr id="344" name="victor-dubuisson.620.316.s.jpg" descr="victor-dubuisson.620.316.s.jpg"/>
            <p:cNvPicPr>
              <a:picLocks noChangeAspect="0"/>
            </p:cNvPicPr>
            <p:nvPr/>
          </p:nvPicPr>
          <p:blipFill>
            <a:blip r:embed="rId3">
              <a:extLst/>
            </a:blip>
            <a:srcRect l="7113" t="0" r="16227" b="0"/>
            <a:stretch>
              <a:fillRect/>
            </a:stretch>
          </p:blipFill>
          <p:spPr>
            <a:xfrm>
              <a:off x="7759987" y="3646"/>
              <a:ext cx="3718736" cy="2472476"/>
            </a:xfrm>
            <a:prstGeom prst="rect">
              <a:avLst/>
            </a:prstGeom>
            <a:ln w="12700" cap="flat">
              <a:noFill/>
              <a:miter lim="400000"/>
            </a:ln>
            <a:effectLst/>
          </p:spPr>
        </p:pic>
        <p:pic>
          <p:nvPicPr>
            <p:cNvPr id="345" name="albatros.jpg" descr="albatros.jpg"/>
            <p:cNvPicPr>
              <a:picLocks noChangeAspect="0"/>
            </p:cNvPicPr>
            <p:nvPr/>
          </p:nvPicPr>
          <p:blipFill>
            <a:blip r:embed="rId4">
              <a:extLst/>
            </a:blip>
            <a:stretch>
              <a:fillRect/>
            </a:stretch>
          </p:blipFill>
          <p:spPr>
            <a:xfrm>
              <a:off x="3880231" y="2152"/>
              <a:ext cx="3719023" cy="2475362"/>
            </a:xfrm>
            <a:prstGeom prst="rect">
              <a:avLst/>
            </a:prstGeom>
            <a:ln w="12700" cap="flat">
              <a:noFill/>
              <a:miter lim="400000"/>
            </a:ln>
            <a:effectLst/>
          </p:spPr>
        </p:pic>
      </p:grpSp>
      <p:sp>
        <p:nvSpPr>
          <p:cNvPr id="347" name="Saint-Quentin-en-Yveline : Plus d’un milliard et demi de téléspectateurs assisteront le 28 septembre 2018 à la Ryder Cup qui opposera les équipes des États-Unis et d'Europe sur le parcours de l’Albatros au Golf National à Saint-Quentin-en-Yvelines. Peu connu dans notre pays, ce tournoi est pourtant le 3ème événement sportif le plus suivi au monde."/>
          <p:cNvSpPr/>
          <p:nvPr/>
        </p:nvSpPr>
        <p:spPr>
          <a:xfrm>
            <a:off x="4605134" y="4899418"/>
            <a:ext cx="3534916" cy="4607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Saint-Quentin-en-Yveline : </a:t>
            </a:r>
            <a:r>
              <a:rPr sz="1600"/>
              <a:t>Plus d’un milliard et demi de téléspectateurs assisteront le 28 septembre 2018 à la Ryder Cup qui opposera les équipes des États-Unis et d'Europe sur le parcours de l’Albatros au Golf National à Saint-Quentin-en-Yvelines. Peu connu dans notre pays, ce tournoi est pourtant le 3ème événement sportif le plus suivi au monde. </a:t>
            </a:r>
          </a:p>
        </p:txBody>
      </p:sp>
      <p:sp>
        <p:nvSpPr>
          <p:cNvPr id="348" name="Victor Dubuisson :  En 2014, Victor Dubuisson fut le troisième français sélectionné dans l’histoire, avec également une victoire de l’Europe."/>
          <p:cNvSpPr/>
          <p:nvPr/>
        </p:nvSpPr>
        <p:spPr>
          <a:xfrm>
            <a:off x="8480627" y="4899418"/>
            <a:ext cx="3534915" cy="271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Victor Dubuisson :</a:t>
            </a:r>
            <a:r>
              <a:rPr sz="3000"/>
              <a:t> </a:t>
            </a:r>
            <a:r>
              <a:rPr sz="1600"/>
              <a:t>	En 2014, Victor Dubuisson fut le troisième français sélectionné dans l’histoire, avec également une victoire de l’Europe.</a:t>
            </a:r>
            <a:br>
              <a:rPr sz="1600"/>
            </a:br>
            <a:endParaRPr sz="1600"/>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03"/>
          <p:cNvSpPr/>
          <p:nvPr/>
        </p:nvSpPr>
        <p:spPr>
          <a:xfrm>
            <a:off x="896997" y="2159595"/>
            <a:ext cx="3746501" cy="392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0">
                <a:solidFill>
                  <a:srgbClr val="D1AE24"/>
                </a:solidFill>
                <a:latin typeface="Geomanist Black"/>
                <a:ea typeface="Geomanist Black"/>
                <a:cs typeface="Geomanist Black"/>
                <a:sym typeface="Geomanist Black"/>
              </a:defRPr>
            </a:lvl1pPr>
          </a:lstStyle>
          <a:p>
            <a:pPr/>
            <a:r>
              <a:t>03</a:t>
            </a:r>
          </a:p>
        </p:txBody>
      </p:sp>
      <p:sp>
        <p:nvSpPr>
          <p:cNvPr id="351" name="Ligne"/>
          <p:cNvSpPr/>
          <p:nvPr/>
        </p:nvSpPr>
        <p:spPr>
          <a:xfrm>
            <a:off x="1351010" y="5535161"/>
            <a:ext cx="2838476" cy="1"/>
          </a:xfrm>
          <a:prstGeom prst="line">
            <a:avLst/>
          </a:prstGeom>
          <a:ln w="25400">
            <a:solidFill>
              <a:srgbClr val="939598"/>
            </a:solidFill>
            <a:miter lim="400000"/>
          </a:ln>
        </p:spPr>
        <p:txBody>
          <a:bodyPr lIns="50800" tIns="50800" rIns="50800" bIns="50800" anchor="ctr"/>
          <a:lstStyle/>
          <a:p>
            <a:pPr>
              <a:defRPr sz="2400"/>
            </a:pPr>
          </a:p>
        </p:txBody>
      </p:sp>
      <p:sp>
        <p:nvSpPr>
          <p:cNvPr id="352" name="Réflexion"/>
          <p:cNvSpPr/>
          <p:nvPr/>
        </p:nvSpPr>
        <p:spPr>
          <a:xfrm>
            <a:off x="-912458" y="5701704"/>
            <a:ext cx="7365411" cy="100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6000">
                <a:solidFill>
                  <a:srgbClr val="124E91"/>
                </a:solidFill>
                <a:latin typeface="AvantGarde-Demi"/>
                <a:ea typeface="AvantGarde-Demi"/>
                <a:cs typeface="AvantGarde-Demi"/>
                <a:sym typeface="AvantGarde-Demi"/>
              </a:defRPr>
            </a:lvl1pPr>
          </a:lstStyle>
          <a:p>
            <a:pPr/>
            <a:r>
              <a:t>Réflexion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03"/>
          <p:cNvSpPr/>
          <p:nvPr/>
        </p:nvSpPr>
        <p:spPr>
          <a:xfrm>
            <a:off x="668832" y="385281"/>
            <a:ext cx="84074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03</a:t>
            </a:r>
          </a:p>
        </p:txBody>
      </p:sp>
      <p:sp>
        <p:nvSpPr>
          <p:cNvPr id="355"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356" name="Que pensez-vous du golf et que pensez-vous de cet évènement ? Et dans l’avenir ? Et pour vous ?"/>
          <p:cNvSpPr/>
          <p:nvPr/>
        </p:nvSpPr>
        <p:spPr>
          <a:xfrm>
            <a:off x="655490" y="1178749"/>
            <a:ext cx="12273923"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all" sz="3000">
                <a:solidFill>
                  <a:srgbClr val="124E91"/>
                </a:solidFill>
                <a:latin typeface="AvantGarde-Demi"/>
                <a:ea typeface="AvantGarde-Demi"/>
                <a:cs typeface="AvantGarde-Demi"/>
                <a:sym typeface="AvantGarde-Demi"/>
              </a:defRPr>
            </a:lvl1pPr>
          </a:lstStyle>
          <a:p>
            <a:pPr/>
            <a:r>
              <a:t>Que pensez-vous du golf et que pensez-vous de cet évènement ? Et dans l’avenir ? Et pour vous ?</a:t>
            </a:r>
          </a:p>
        </p:txBody>
      </p:sp>
      <p:sp>
        <p:nvSpPr>
          <p:cNvPr id="357" name="économie : Sur un plan économique, beaucoup d’affaires se réglaient sur un court de tennis, et aujourd’hui beaucoup d’affaires se règlent sur un parcours de golf."/>
          <p:cNvSpPr/>
          <p:nvPr/>
        </p:nvSpPr>
        <p:spPr>
          <a:xfrm>
            <a:off x="642566" y="5212455"/>
            <a:ext cx="3670301" cy="2729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000"/>
              </a:lnSpc>
              <a:defRPr sz="2000">
                <a:latin typeface="AvantGarde-Book"/>
                <a:ea typeface="AvantGarde-Book"/>
                <a:cs typeface="AvantGarde-Book"/>
                <a:sym typeface="AvantGarde-Book"/>
              </a:defRPr>
            </a:pPr>
            <a:r>
              <a:rPr cap="all" sz="3000">
                <a:latin typeface="AvantGarde-Demi"/>
                <a:ea typeface="AvantGarde-Demi"/>
                <a:cs typeface="AvantGarde-Demi"/>
                <a:sym typeface="AvantGarde-Demi"/>
              </a:rPr>
              <a:t>é</a:t>
            </a:r>
            <a:r>
              <a:rPr sz="3000">
                <a:latin typeface="AvantGarde-Demi"/>
                <a:ea typeface="AvantGarde-Demi"/>
                <a:cs typeface="AvantGarde-Demi"/>
                <a:sym typeface="AvantGarde-Demi"/>
              </a:rPr>
              <a:t>conomie :</a:t>
            </a:r>
            <a:r>
              <a:rPr sz="3000"/>
              <a:t> </a:t>
            </a:r>
            <a:r>
              <a:rPr sz="1600"/>
              <a:t>Sur un plan économique, beaucoup d’affaires se réglaient sur un court de tennis, et aujourd’hui beaucoup d’affaires se règlent sur un parcours de golf. </a:t>
            </a:r>
            <a:br>
              <a:rPr sz="1600"/>
            </a:br>
            <a:endParaRPr sz="1600"/>
          </a:p>
        </p:txBody>
      </p:sp>
      <p:sp>
        <p:nvSpPr>
          <p:cNvPr id="358" name="Public : On voit l’engouement du public, on entend les nombreux encouragements et applaudissements lors de la Ryder Cup. On se rend compte que c’est une compétition qui crée des sensations pour le public comme pour les joueurs."/>
          <p:cNvSpPr/>
          <p:nvPr/>
        </p:nvSpPr>
        <p:spPr>
          <a:xfrm>
            <a:off x="4553876" y="5212455"/>
            <a:ext cx="3670301" cy="3110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Public : </a:t>
            </a:r>
            <a:r>
              <a:rPr sz="1600"/>
              <a:t>On voit l’engouement du public, on entend les nombreux encouragements et applaudissements lors de la Ryder Cup. On se rend compte que c’est une compétition qui crée des sensations pour le public comme pour les joueurs.</a:t>
            </a:r>
          </a:p>
        </p:txBody>
      </p:sp>
      <p:sp>
        <p:nvSpPr>
          <p:cNvPr id="359" name="équipe : La Ryder Cup est un événement sportif très bénéfique pour l'Europe, car contrairement à des événements comme la Coupe d'Europe des Nations où les pays européens se retrouvent à s'affronter, ici ils forment une seule et même équipe."/>
          <p:cNvSpPr/>
          <p:nvPr/>
        </p:nvSpPr>
        <p:spPr>
          <a:xfrm>
            <a:off x="8427088" y="5212455"/>
            <a:ext cx="3670301" cy="4253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000"/>
              </a:lnSpc>
              <a:defRPr sz="2000">
                <a:latin typeface="AvantGarde-Book"/>
                <a:ea typeface="AvantGarde-Book"/>
                <a:cs typeface="AvantGarde-Book"/>
                <a:sym typeface="AvantGarde-Book"/>
              </a:defRPr>
            </a:pPr>
            <a:r>
              <a:rPr cap="all" sz="3000">
                <a:latin typeface="AvantGarde-Demi"/>
                <a:ea typeface="AvantGarde-Demi"/>
                <a:cs typeface="AvantGarde-Demi"/>
                <a:sym typeface="AvantGarde-Demi"/>
              </a:rPr>
              <a:t>é</a:t>
            </a:r>
            <a:r>
              <a:rPr sz="3000">
                <a:latin typeface="AvantGarde-Demi"/>
                <a:ea typeface="AvantGarde-Demi"/>
                <a:cs typeface="AvantGarde-Demi"/>
                <a:sym typeface="AvantGarde-Demi"/>
              </a:rPr>
              <a:t>quipe : </a:t>
            </a:r>
            <a:r>
              <a:rPr sz="1600"/>
              <a:t>La Ryder Cup est un événement sportif très bénéfique pour l'Europe, car contrairement à des événements comme la Coupe d'Europe des Nations où les pays européens se retrouvent à s'affronter, ici ils forment une seule et même équipe.</a:t>
            </a:r>
            <a:br>
              <a:rPr sz="1600"/>
            </a:br>
            <a:endParaRPr sz="1600"/>
          </a:p>
          <a:p>
            <a:pPr defTabSz="457200">
              <a:lnSpc>
                <a:spcPts val="3000"/>
              </a:lnSpc>
              <a:defRPr sz="2000">
                <a:latin typeface="AvantGarde-Book"/>
                <a:ea typeface="AvantGarde-Book"/>
                <a:cs typeface="AvantGarde-Book"/>
                <a:sym typeface="AvantGarde-Book"/>
              </a:defRPr>
            </a:pPr>
            <a:endParaRPr sz="1600"/>
          </a:p>
        </p:txBody>
      </p:sp>
      <p:pic>
        <p:nvPicPr>
          <p:cNvPr id="360" name="006-money.png" descr="006-money.png"/>
          <p:cNvPicPr>
            <a:picLocks noChangeAspect="1"/>
          </p:cNvPicPr>
          <p:nvPr/>
        </p:nvPicPr>
        <p:blipFill>
          <a:blip r:embed="rId2">
            <a:extLst/>
          </a:blip>
          <a:stretch>
            <a:fillRect/>
          </a:stretch>
        </p:blipFill>
        <p:spPr>
          <a:xfrm>
            <a:off x="1696666" y="3320980"/>
            <a:ext cx="1562101" cy="1562101"/>
          </a:xfrm>
          <a:prstGeom prst="rect">
            <a:avLst/>
          </a:prstGeom>
          <a:ln w="12700">
            <a:miter lim="400000"/>
          </a:ln>
        </p:spPr>
      </p:pic>
      <p:pic>
        <p:nvPicPr>
          <p:cNvPr id="361" name="005-man-in-a-party-dancing-with-people.png" descr="005-man-in-a-party-dancing-with-people.png"/>
          <p:cNvPicPr>
            <a:picLocks noChangeAspect="1"/>
          </p:cNvPicPr>
          <p:nvPr/>
        </p:nvPicPr>
        <p:blipFill>
          <a:blip r:embed="rId3">
            <a:extLst/>
          </a:blip>
          <a:stretch>
            <a:fillRect/>
          </a:stretch>
        </p:blipFill>
        <p:spPr>
          <a:xfrm>
            <a:off x="5607976" y="3320980"/>
            <a:ext cx="1562101" cy="1562101"/>
          </a:xfrm>
          <a:prstGeom prst="rect">
            <a:avLst/>
          </a:prstGeom>
          <a:ln w="12700">
            <a:miter lim="400000"/>
          </a:ln>
        </p:spPr>
      </p:pic>
      <p:pic>
        <p:nvPicPr>
          <p:cNvPr id="362" name="004-people.png" descr="004-people.png"/>
          <p:cNvPicPr>
            <a:picLocks noChangeAspect="1"/>
          </p:cNvPicPr>
          <p:nvPr/>
        </p:nvPicPr>
        <p:blipFill>
          <a:blip r:embed="rId4">
            <a:extLst/>
          </a:blip>
          <a:stretch>
            <a:fillRect/>
          </a:stretch>
        </p:blipFill>
        <p:spPr>
          <a:xfrm>
            <a:off x="9481188" y="3320980"/>
            <a:ext cx="1562101" cy="15621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03"/>
          <p:cNvSpPr/>
          <p:nvPr/>
        </p:nvSpPr>
        <p:spPr>
          <a:xfrm>
            <a:off x="668832" y="385281"/>
            <a:ext cx="84074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03</a:t>
            </a:r>
          </a:p>
        </p:txBody>
      </p:sp>
      <p:sp>
        <p:nvSpPr>
          <p:cNvPr id="365"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366" name="Que pensez-vous du golf et que pensez-vous de cet évènement ? Et dans l’avenir ? Et pour vous ?"/>
          <p:cNvSpPr/>
          <p:nvPr/>
        </p:nvSpPr>
        <p:spPr>
          <a:xfrm>
            <a:off x="655490" y="1178749"/>
            <a:ext cx="12273923"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all" sz="3000">
                <a:solidFill>
                  <a:srgbClr val="124E91"/>
                </a:solidFill>
                <a:latin typeface="AvantGarde-Demi"/>
                <a:ea typeface="AvantGarde-Demi"/>
                <a:cs typeface="AvantGarde-Demi"/>
                <a:sym typeface="AvantGarde-Demi"/>
              </a:defRPr>
            </a:lvl1pPr>
          </a:lstStyle>
          <a:p>
            <a:pPr/>
            <a:r>
              <a:t>Que pensez-vous du golf et que pensez-vous de cet évènement ? Et dans l’avenir ? Et pour vous ?</a:t>
            </a:r>
          </a:p>
        </p:txBody>
      </p:sp>
      <p:sp>
        <p:nvSpPr>
          <p:cNvPr id="367" name="Ouvert à tous : L’un des plus grands joueurs de golf espagnol, Severiano Ballesteros, est issu d’une famille d’agriculteurs. Le golf est un sport à part entière ouvert à tout le monde, contrairement aux idées reçues comme quoi le golf serait un hobby réservé à une élite sociale."/>
          <p:cNvSpPr/>
          <p:nvPr/>
        </p:nvSpPr>
        <p:spPr>
          <a:xfrm>
            <a:off x="768639" y="5073390"/>
            <a:ext cx="3670301" cy="3491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Ouvert à tous : </a:t>
            </a:r>
            <a:r>
              <a:rPr sz="1600"/>
              <a:t>L’un des plus grands joueurs de golf espagnol, Severiano Ballesteros, est issu d’une famille d’agriculteurs. Le golf est un sport à part entière ouvert à tout le monde, contrairement aux idées reçues comme quoi le golf serait un hobby réservé à une élite sociale.</a:t>
            </a:r>
          </a:p>
        </p:txBody>
      </p:sp>
      <p:sp>
        <p:nvSpPr>
          <p:cNvPr id="368" name="Popularisation : Le golf se popularise avec le temps. En France par exemple, le nombre de joueurs est aujourd'hui de 500 000, alors qu'il n'était que de 100 000 dans les années 80. Et le nombre de parcours est passé de 120 à 520 sur la même période."/>
          <p:cNvSpPr/>
          <p:nvPr/>
        </p:nvSpPr>
        <p:spPr>
          <a:xfrm>
            <a:off x="4667249" y="5101370"/>
            <a:ext cx="3670301" cy="3110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Popularisation : </a:t>
            </a:r>
            <a:r>
              <a:rPr sz="1600"/>
              <a:t>Le golf se popularise avec le temps. En France par exemple, le nombre de joueurs est aujourd'hui de 500 000, alors qu'il n'était que de 100 000 dans les années 80. Et le nombre de parcours est passé de 120 à 520 sur la même période.</a:t>
            </a:r>
          </a:p>
        </p:txBody>
      </p:sp>
      <p:sp>
        <p:nvSpPr>
          <p:cNvPr id="369" name="Qualité : Le golf aide au développement de nombreuses qualités : il faut faire preuve de concentration, de rigueur, d’exigence, de respect des règles, des autres et de l’environnement. Le golf fait également appel à la créativité, à l’envie de se dépasser, la ténacité, sans oublier la précision."/>
          <p:cNvSpPr/>
          <p:nvPr/>
        </p:nvSpPr>
        <p:spPr>
          <a:xfrm>
            <a:off x="8565860" y="5073390"/>
            <a:ext cx="3670301" cy="4253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000"/>
              </a:lnSpc>
              <a:defRPr sz="2000">
                <a:latin typeface="AvantGarde-Book"/>
                <a:ea typeface="AvantGarde-Book"/>
                <a:cs typeface="AvantGarde-Book"/>
                <a:sym typeface="AvantGarde-Book"/>
              </a:defRPr>
            </a:pPr>
            <a:r>
              <a:rPr sz="3000">
                <a:latin typeface="AvantGarde-Demi"/>
                <a:ea typeface="AvantGarde-Demi"/>
                <a:cs typeface="AvantGarde-Demi"/>
                <a:sym typeface="AvantGarde-Demi"/>
              </a:rPr>
              <a:t>Qualité : </a:t>
            </a:r>
            <a:r>
              <a:rPr sz="1600"/>
              <a:t>Le golf aide au développement de nombreuses qualités : il faut faire preuve de concentration, de rigueur, d’exigence, de respect des règles, des autres et de l’environnement. Le golf fait également appel à la créativité, à l’envie de se dépasser, la ténacité, sans oublier la précision.</a:t>
            </a:r>
            <a:endParaRPr sz="1600"/>
          </a:p>
          <a:p>
            <a:pPr defTabSz="457200">
              <a:lnSpc>
                <a:spcPts val="3000"/>
              </a:lnSpc>
              <a:defRPr sz="2000">
                <a:latin typeface="AvantGarde-Book"/>
                <a:ea typeface="AvantGarde-Book"/>
                <a:cs typeface="AvantGarde-Book"/>
                <a:sym typeface="AvantGarde-Book"/>
              </a:defRPr>
            </a:pPr>
            <a:endParaRPr sz="1600"/>
          </a:p>
        </p:txBody>
      </p:sp>
      <p:pic>
        <p:nvPicPr>
          <p:cNvPr id="370" name="002-increasing-stocks-graphic.png" descr="002-increasing-stocks-graphic.png"/>
          <p:cNvPicPr>
            <a:picLocks noChangeAspect="1"/>
          </p:cNvPicPr>
          <p:nvPr/>
        </p:nvPicPr>
        <p:blipFill>
          <a:blip r:embed="rId2">
            <a:extLst/>
          </a:blip>
          <a:stretch>
            <a:fillRect/>
          </a:stretch>
        </p:blipFill>
        <p:spPr>
          <a:xfrm>
            <a:off x="5721349" y="3202253"/>
            <a:ext cx="1562101" cy="1562101"/>
          </a:xfrm>
          <a:prstGeom prst="rect">
            <a:avLst/>
          </a:prstGeom>
          <a:ln w="12700">
            <a:miter lim="400000"/>
          </a:ln>
        </p:spPr>
      </p:pic>
      <p:pic>
        <p:nvPicPr>
          <p:cNvPr id="371" name="quality.png" descr="quality.png"/>
          <p:cNvPicPr>
            <a:picLocks noChangeAspect="1"/>
          </p:cNvPicPr>
          <p:nvPr/>
        </p:nvPicPr>
        <p:blipFill>
          <a:blip r:embed="rId3">
            <a:extLst/>
          </a:blip>
          <a:stretch>
            <a:fillRect/>
          </a:stretch>
        </p:blipFill>
        <p:spPr>
          <a:xfrm>
            <a:off x="9619960" y="3202253"/>
            <a:ext cx="1562101" cy="1562101"/>
          </a:xfrm>
          <a:prstGeom prst="rect">
            <a:avLst/>
          </a:prstGeom>
          <a:ln w="12700">
            <a:miter lim="400000"/>
          </a:ln>
        </p:spPr>
      </p:pic>
      <p:pic>
        <p:nvPicPr>
          <p:cNvPr id="372" name="family.png" descr="family.png"/>
          <p:cNvPicPr>
            <a:picLocks noChangeAspect="1"/>
          </p:cNvPicPr>
          <p:nvPr/>
        </p:nvPicPr>
        <p:blipFill>
          <a:blip r:embed="rId4">
            <a:extLst/>
          </a:blip>
          <a:stretch>
            <a:fillRect/>
          </a:stretch>
        </p:blipFill>
        <p:spPr>
          <a:xfrm>
            <a:off x="1660745" y="3202253"/>
            <a:ext cx="1562101" cy="15621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04"/>
          <p:cNvSpPr/>
          <p:nvPr/>
        </p:nvSpPr>
        <p:spPr>
          <a:xfrm>
            <a:off x="755710" y="2159595"/>
            <a:ext cx="4029076" cy="392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0">
                <a:solidFill>
                  <a:srgbClr val="D1AE24"/>
                </a:solidFill>
                <a:latin typeface="Geomanist Black"/>
                <a:ea typeface="Geomanist Black"/>
                <a:cs typeface="Geomanist Black"/>
                <a:sym typeface="Geomanist Black"/>
              </a:defRPr>
            </a:lvl1pPr>
          </a:lstStyle>
          <a:p>
            <a:pPr/>
            <a:r>
              <a:t>04</a:t>
            </a:r>
          </a:p>
        </p:txBody>
      </p:sp>
      <p:sp>
        <p:nvSpPr>
          <p:cNvPr id="375" name="Ligne"/>
          <p:cNvSpPr/>
          <p:nvPr/>
        </p:nvSpPr>
        <p:spPr>
          <a:xfrm>
            <a:off x="1351010" y="5535161"/>
            <a:ext cx="2838476" cy="1"/>
          </a:xfrm>
          <a:prstGeom prst="line">
            <a:avLst/>
          </a:prstGeom>
          <a:ln w="25400">
            <a:solidFill>
              <a:srgbClr val="939598"/>
            </a:solidFill>
            <a:miter lim="400000"/>
          </a:ln>
        </p:spPr>
        <p:txBody>
          <a:bodyPr lIns="50800" tIns="50800" rIns="50800" bIns="50800" anchor="ctr"/>
          <a:lstStyle/>
          <a:p>
            <a:pPr>
              <a:defRPr sz="2400"/>
            </a:pPr>
          </a:p>
        </p:txBody>
      </p:sp>
      <p:sp>
        <p:nvSpPr>
          <p:cNvPr id="376" name="Sources"/>
          <p:cNvSpPr/>
          <p:nvPr/>
        </p:nvSpPr>
        <p:spPr>
          <a:xfrm>
            <a:off x="-912458" y="5701704"/>
            <a:ext cx="7365411" cy="100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6000">
                <a:solidFill>
                  <a:srgbClr val="124E91"/>
                </a:solidFill>
                <a:latin typeface="AvantGarde-Demi"/>
                <a:ea typeface="AvantGarde-Demi"/>
                <a:cs typeface="AvantGarde-Demi"/>
                <a:sym typeface="AvantGarde-Demi"/>
              </a:defRPr>
            </a:lvl1pPr>
          </a:lstStyle>
          <a:p>
            <a:pPr/>
            <a:r>
              <a:t>Sources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OURCES"/>
          <p:cNvSpPr/>
          <p:nvPr/>
        </p:nvSpPr>
        <p:spPr>
          <a:xfrm>
            <a:off x="4768887" y="908068"/>
            <a:ext cx="3467026"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124E91"/>
                </a:solidFill>
                <a:latin typeface="AvantGarde-Demi"/>
                <a:ea typeface="AvantGarde-Demi"/>
                <a:cs typeface="AvantGarde-Demi"/>
                <a:sym typeface="AvantGarde-Demi"/>
              </a:defRPr>
            </a:lvl1pPr>
          </a:lstStyle>
          <a:p>
            <a:pPr/>
            <a:r>
              <a:t>SOURCES</a:t>
            </a:r>
          </a:p>
        </p:txBody>
      </p:sp>
      <p:sp>
        <p:nvSpPr>
          <p:cNvPr id="379" name="• https://fr.wikipedia.org/wiki/Ryder_Cup_2012#Aspects_socio-.C3.A9conomiques…"/>
          <p:cNvSpPr/>
          <p:nvPr/>
        </p:nvSpPr>
        <p:spPr>
          <a:xfrm>
            <a:off x="1335182" y="3187294"/>
            <a:ext cx="10334436" cy="531812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457200" algn="l" defTabSz="457200">
              <a:lnSpc>
                <a:spcPts val="3600"/>
              </a:lnSpc>
              <a:tabLst>
                <a:tab pos="139700" algn="l"/>
                <a:tab pos="457200" algn="l"/>
              </a:tabLst>
              <a:defRPr sz="1500">
                <a:solidFill>
                  <a:srgbClr val="1155CC"/>
                </a:solidFill>
                <a:latin typeface="AvantGarde-Book"/>
                <a:ea typeface="AvantGarde-Book"/>
                <a:cs typeface="AvantGarde-Book"/>
                <a:sym typeface="AvantGarde-Book"/>
              </a:defRPr>
            </a:pPr>
            <a:r>
              <a:t>	•	</a:t>
            </a:r>
            <a:r>
              <a:rPr u="sng">
                <a:hlinkClick r:id="rId2" invalidUrl="" action="" tgtFrame="" tooltip="" history="1" highlightClick="0" endSnd="0"/>
              </a:rPr>
              <a:t>https://fr.wikipedia.org/wiki/Ryder_Cup_2012#Aspects_socio-.C3.A9conomiques</a:t>
            </a:r>
            <a:br>
              <a:rPr>
                <a:solidFill>
                  <a:srgbClr val="000000"/>
                </a:solidFill>
              </a:rPr>
            </a:br>
            <a:endParaRPr>
              <a:solidFill>
                <a:srgbClr val="000000"/>
              </a:solidFill>
            </a:endParaRPr>
          </a:p>
          <a:p>
            <a:pPr marL="457200" indent="-457200" algn="l" defTabSz="457200">
              <a:lnSpc>
                <a:spcPts val="3600"/>
              </a:lnSpc>
              <a:tabLst>
                <a:tab pos="139700" algn="l"/>
                <a:tab pos="457200" algn="l"/>
              </a:tabLst>
              <a:defRPr sz="1500">
                <a:solidFill>
                  <a:srgbClr val="1155CC"/>
                </a:solidFill>
                <a:latin typeface="AvantGarde-Book"/>
                <a:ea typeface="AvantGarde-Book"/>
                <a:cs typeface="AvantGarde-Book"/>
                <a:sym typeface="AvantGarde-Book"/>
              </a:defRPr>
            </a:pPr>
            <a:r>
              <a:t>	•	</a:t>
            </a:r>
            <a:r>
              <a:rPr u="sng">
                <a:hlinkClick r:id="rId3" invalidUrl="" action="" tgtFrame="" tooltip="" history="1" highlightClick="0" endSnd="0"/>
              </a:rPr>
              <a:t>https://fr.wikipedia.org/wiki/Ryder_Cup</a:t>
            </a:r>
            <a:r>
              <a:rPr>
                <a:solidFill>
                  <a:srgbClr val="000000"/>
                </a:solidFill>
              </a:rPr>
              <a:t> </a:t>
            </a:r>
            <a:br>
              <a:rPr>
                <a:solidFill>
                  <a:srgbClr val="000000"/>
                </a:solidFill>
              </a:rPr>
            </a:br>
            <a:endParaRPr>
              <a:solidFill>
                <a:srgbClr val="000000"/>
              </a:solidFill>
            </a:endParaRPr>
          </a:p>
          <a:p>
            <a:pPr marL="457200" indent="-457200" algn="l" defTabSz="457200">
              <a:lnSpc>
                <a:spcPts val="3600"/>
              </a:lnSpc>
              <a:tabLst>
                <a:tab pos="139700" algn="l"/>
                <a:tab pos="457200" algn="l"/>
              </a:tabLst>
              <a:defRPr sz="1500" u="sng">
                <a:solidFill>
                  <a:srgbClr val="1155CC"/>
                </a:solidFill>
                <a:latin typeface="AvantGarde-Book"/>
                <a:ea typeface="AvantGarde-Book"/>
                <a:cs typeface="AvantGarde-Book"/>
                <a:sym typeface="AvantGarde-Book"/>
              </a:defRPr>
            </a:pPr>
            <a:r>
              <a:rPr u="none"/>
              <a:t>	•	</a:t>
            </a:r>
            <a:r>
              <a:rPr>
                <a:hlinkClick r:id="rId4" invalidUrl="" action="" tgtFrame="" tooltip="" history="1" highlightClick="0" endSnd="0"/>
              </a:rPr>
              <a:t>https://www.golf-national.com/ryder-cup/</a:t>
            </a:r>
            <a:r>
              <a:rPr u="none">
                <a:solidFill>
                  <a:srgbClr val="000000"/>
                </a:solidFill>
              </a:rPr>
              <a:t> </a:t>
            </a:r>
            <a:br>
              <a:rPr u="none">
                <a:solidFill>
                  <a:srgbClr val="000000"/>
                </a:solidFill>
              </a:rPr>
            </a:br>
            <a:endParaRPr u="none">
              <a:solidFill>
                <a:srgbClr val="000000"/>
              </a:solidFill>
            </a:endParaRPr>
          </a:p>
          <a:p>
            <a:pPr marL="457200" indent="-457200" algn="l" defTabSz="457200">
              <a:lnSpc>
                <a:spcPts val="3600"/>
              </a:lnSpc>
              <a:tabLst>
                <a:tab pos="139700" algn="l"/>
                <a:tab pos="457200" algn="l"/>
              </a:tabLst>
              <a:defRPr sz="1500" u="sng">
                <a:solidFill>
                  <a:srgbClr val="1155CC"/>
                </a:solidFill>
                <a:latin typeface="AvantGarde-Book"/>
                <a:ea typeface="AvantGarde-Book"/>
                <a:cs typeface="AvantGarde-Book"/>
                <a:sym typeface="AvantGarde-Book"/>
              </a:defRPr>
            </a:pPr>
            <a:r>
              <a:rPr u="none"/>
              <a:t>	•	</a:t>
            </a:r>
            <a:r>
              <a:rPr>
                <a:hlinkClick r:id="rId5" invalidUrl="" action="" tgtFrame="" tooltip="" history="1" highlightClick="0" endSnd="0"/>
              </a:rPr>
              <a:t>http://www.ffgolf.org/Debuter/Le-jeu/Regles-et-Etiquette/Decryptage</a:t>
            </a:r>
            <a:r>
              <a:rPr u="none">
                <a:solidFill>
                  <a:srgbClr val="000000"/>
                </a:solidFill>
              </a:rPr>
              <a:t> </a:t>
            </a:r>
            <a:br>
              <a:rPr u="none">
                <a:solidFill>
                  <a:srgbClr val="000000"/>
                </a:solidFill>
              </a:rPr>
            </a:br>
            <a:endParaRPr u="none">
              <a:solidFill>
                <a:srgbClr val="000000"/>
              </a:solidFill>
            </a:endParaRPr>
          </a:p>
          <a:p>
            <a:pPr marL="457200" indent="-457200" algn="l" defTabSz="457200">
              <a:lnSpc>
                <a:spcPts val="3600"/>
              </a:lnSpc>
              <a:tabLst>
                <a:tab pos="139700" algn="l"/>
                <a:tab pos="457200" algn="l"/>
              </a:tabLst>
              <a:defRPr sz="1500" u="sng">
                <a:solidFill>
                  <a:srgbClr val="1155CC"/>
                </a:solidFill>
                <a:latin typeface="AvantGarde-Book"/>
                <a:ea typeface="AvantGarde-Book"/>
                <a:cs typeface="AvantGarde-Book"/>
                <a:sym typeface="AvantGarde-Book"/>
              </a:defRPr>
            </a:pPr>
            <a:r>
              <a:rPr u="none"/>
              <a:t>	•	</a:t>
            </a:r>
            <a:r>
              <a:rPr>
                <a:hlinkClick r:id="rId6" invalidUrl="" action="" tgtFrame="" tooltip="" history="1" highlightClick="0" endSnd="0"/>
              </a:rPr>
              <a:t>http://www.golfimages.fr/carte-verte-golf.pdf</a:t>
            </a:r>
            <a:r>
              <a:rPr u="none">
                <a:solidFill>
                  <a:srgbClr val="000000"/>
                </a:solidFill>
              </a:rPr>
              <a:t> </a:t>
            </a:r>
            <a:br>
              <a:rPr u="none">
                <a:solidFill>
                  <a:srgbClr val="000000"/>
                </a:solidFill>
              </a:rPr>
            </a:br>
            <a:endParaRPr u="none">
              <a:solidFill>
                <a:srgbClr val="000000"/>
              </a:solidFill>
            </a:endParaRPr>
          </a:p>
          <a:p>
            <a:pPr marL="457200" indent="-457200" algn="l" defTabSz="457200">
              <a:lnSpc>
                <a:spcPts val="3600"/>
              </a:lnSpc>
              <a:tabLst>
                <a:tab pos="139700" algn="l"/>
                <a:tab pos="457200" algn="l"/>
              </a:tabLst>
              <a:defRPr sz="1500" u="sng">
                <a:solidFill>
                  <a:srgbClr val="1155CC"/>
                </a:solidFill>
                <a:latin typeface="AvantGarde-Book"/>
                <a:ea typeface="AvantGarde-Book"/>
                <a:cs typeface="AvantGarde-Book"/>
                <a:sym typeface="AvantGarde-Book"/>
              </a:defRPr>
            </a:pPr>
            <a:r>
              <a:rPr u="none"/>
              <a:t>	•	</a:t>
            </a:r>
            <a:r>
              <a:rPr>
                <a:hlinkClick r:id="rId7" invalidUrl="" action="" tgtFrame="" tooltip="" history="1" highlightClick="0" endSnd="0"/>
              </a:rPr>
              <a:t>http://www.ffgolf.org/FFGolf/Notre-institution/Chiffres/Licencies</a:t>
            </a:r>
            <a:br>
              <a:rPr u="none">
                <a:solidFill>
                  <a:srgbClr val="000000"/>
                </a:solidFill>
              </a:rPr>
            </a:br>
            <a:endParaRPr u="none">
              <a:solidFill>
                <a:srgbClr val="000000"/>
              </a:solidFill>
            </a:endParaRPr>
          </a:p>
          <a:p>
            <a:pPr marL="457200" indent="-457200" algn="l" defTabSz="457200">
              <a:lnSpc>
                <a:spcPts val="3600"/>
              </a:lnSpc>
              <a:tabLst>
                <a:tab pos="139700" algn="l"/>
                <a:tab pos="457200" algn="l"/>
              </a:tabLst>
              <a:defRPr sz="1500" u="sng">
                <a:solidFill>
                  <a:srgbClr val="1155CC"/>
                </a:solidFill>
                <a:latin typeface="AvantGarde-Book"/>
                <a:ea typeface="AvantGarde-Book"/>
                <a:cs typeface="AvantGarde-Book"/>
                <a:sym typeface="AvantGarde-Book"/>
              </a:defRPr>
            </a:pPr>
            <a:r>
              <a:rPr u="none"/>
              <a:t>	•	</a:t>
            </a:r>
            <a:r>
              <a:rPr>
                <a:hlinkClick r:id="rId8" invalidUrl="" action="" tgtFrame="" tooltip="" history="1" highlightClick="0" endSnd="0"/>
              </a:rPr>
              <a:t>https://sites.google.com/site/jlrgolfwebsite/to-dos</a:t>
            </a:r>
            <a:br>
              <a:rPr u="none">
                <a:solidFill>
                  <a:srgbClr val="000000"/>
                </a:solidFill>
              </a:rPr>
            </a:br>
            <a:endParaRPr u="none">
              <a:solidFill>
                <a:srgbClr val="000000"/>
              </a:solidFill>
            </a:endParaRPr>
          </a:p>
          <a:p>
            <a:pPr marL="457200" indent="-457200" algn="l" defTabSz="457200">
              <a:lnSpc>
                <a:spcPts val="3600"/>
              </a:lnSpc>
              <a:tabLst>
                <a:tab pos="139700" algn="l"/>
                <a:tab pos="457200" algn="l"/>
              </a:tabLst>
              <a:defRPr sz="1500" u="sng">
                <a:solidFill>
                  <a:srgbClr val="1155CC"/>
                </a:solidFill>
                <a:latin typeface="AvantGarde-Book"/>
                <a:ea typeface="AvantGarde-Book"/>
                <a:cs typeface="AvantGarde-Book"/>
                <a:sym typeface="AvantGarde-Book"/>
              </a:defRPr>
            </a:pPr>
            <a:r>
              <a:rPr u="none"/>
              <a:t>	•	</a:t>
            </a:r>
            <a:r>
              <a:rPr>
                <a:hlinkClick r:id="rId9" invalidUrl="" action="" tgtFrame="" tooltip="" history="1" highlightClick="0" endSnd="0"/>
              </a:rPr>
              <a:t>https://fr.wikipedia.org/wiki/Histoire_du_golf</a:t>
            </a:r>
            <a:r>
              <a:rPr u="none">
                <a:solidFill>
                  <a:srgbClr val="000000"/>
                </a:solidFill>
              </a:rPr>
              <a:t> </a:t>
            </a:r>
            <a:br>
              <a:rPr u="none">
                <a:solidFill>
                  <a:srgbClr val="000000"/>
                </a:solidFill>
              </a:rPr>
            </a:br>
            <a:endParaRPr u="none">
              <a:solidFill>
                <a:srgbClr val="000000"/>
              </a:solidFill>
            </a:endParaRPr>
          </a:p>
          <a:p>
            <a:pPr marL="457200" indent="-457200" algn="l" defTabSz="457200">
              <a:lnSpc>
                <a:spcPts val="3600"/>
              </a:lnSpc>
              <a:tabLst>
                <a:tab pos="139700" algn="l"/>
                <a:tab pos="457200" algn="l"/>
              </a:tabLst>
              <a:defRPr sz="1500" u="sng">
                <a:solidFill>
                  <a:srgbClr val="1155CC"/>
                </a:solidFill>
                <a:latin typeface="AvantGarde-Book"/>
                <a:ea typeface="AvantGarde-Book"/>
                <a:cs typeface="AvantGarde-Book"/>
                <a:sym typeface="AvantGarde-Book"/>
              </a:defRPr>
            </a:pPr>
            <a:r>
              <a:rPr u="none"/>
              <a:t>	•	</a:t>
            </a:r>
            <a:r>
              <a:rPr>
                <a:hlinkClick r:id="rId10" invalidUrl="" action="" tgtFrame="" tooltip="" history="1" highlightClick="0" endSnd="0"/>
              </a:rPr>
              <a:t>http://planete-golf.over-blog.com/article-32605575.html</a:t>
            </a:r>
            <a:r>
              <a:rPr u="none">
                <a:solidFill>
                  <a:srgbClr val="000000"/>
                </a:solidFill>
              </a:rPr>
              <a:t> </a:t>
            </a:r>
            <a:br>
              <a:rPr u="none">
                <a:solidFill>
                  <a:srgbClr val="000000"/>
                </a:solidFill>
              </a:rPr>
            </a:br>
            <a:endParaRPr u="none">
              <a:solidFill>
                <a:srgbClr val="000000"/>
              </a:solidFill>
            </a:endParaRPr>
          </a:p>
          <a:p>
            <a:pPr marL="457200" indent="-457200" algn="l" defTabSz="457200">
              <a:lnSpc>
                <a:spcPts val="3600"/>
              </a:lnSpc>
              <a:tabLst>
                <a:tab pos="139700" algn="l"/>
                <a:tab pos="457200" algn="l"/>
              </a:tabLst>
              <a:defRPr sz="1500" u="sng">
                <a:solidFill>
                  <a:srgbClr val="1155CC"/>
                </a:solidFill>
                <a:latin typeface="AvantGarde-Book"/>
                <a:ea typeface="AvantGarde-Book"/>
                <a:cs typeface="AvantGarde-Book"/>
                <a:sym typeface="AvantGarde-Book"/>
              </a:defRPr>
            </a:pPr>
            <a:r>
              <a:rPr u="none"/>
              <a:t>	•	</a:t>
            </a:r>
            <a:r>
              <a:rPr>
                <a:hlinkClick r:id="rId11" invalidUrl="" action="" tgtFrame="" tooltip="" history="1" highlightClick="0" endSnd="0"/>
              </a:rPr>
              <a:t>http://www.golfclubvalence.com/uploads/Enseignement/jouer%20au%20golf.pdf</a:t>
            </a:r>
            <a:r>
              <a:rPr u="none">
                <a:solidFill>
                  <a:srgbClr val="000000"/>
                </a:solidFill>
              </a:rPr>
              <a:t> </a:t>
            </a:r>
            <a:br>
              <a:rPr u="none">
                <a:solidFill>
                  <a:srgbClr val="000000"/>
                </a:solidFill>
              </a:rPr>
            </a:br>
            <a:endParaRPr u="none">
              <a:solidFill>
                <a:srgbClr val="000000"/>
              </a:solidFill>
            </a:endParaRPr>
          </a:p>
          <a:p>
            <a:pPr marL="457200" indent="-457200" algn="l" defTabSz="457200">
              <a:lnSpc>
                <a:spcPts val="3600"/>
              </a:lnSpc>
              <a:tabLst>
                <a:tab pos="139700" algn="l"/>
                <a:tab pos="457200" algn="l"/>
              </a:tabLst>
              <a:defRPr sz="1500" u="sng">
                <a:solidFill>
                  <a:srgbClr val="1155CC"/>
                </a:solidFill>
                <a:latin typeface="AvantGarde-Book"/>
                <a:ea typeface="AvantGarde-Book"/>
                <a:cs typeface="AvantGarde-Book"/>
                <a:sym typeface="AvantGarde-Book"/>
              </a:defRPr>
            </a:pPr>
            <a:r>
              <a:rPr u="none"/>
              <a:t>	•	</a:t>
            </a:r>
            <a:r>
              <a:rPr>
                <a:hlinkClick r:id="rId12" invalidUrl="" action="" tgtFrame="" tooltip="" history="1" highlightClick="0" endSnd="0"/>
              </a:rPr>
              <a:t>http://www.lequipe.fr/Golf/Actualites/Les-usa-remportent-la-41e-ryder-cup-face-a-l-europe-17-11/733352</a:t>
            </a:r>
            <a:r>
              <a:rPr u="none">
                <a:solidFill>
                  <a:srgbClr val="000000"/>
                </a:solidFill>
              </a:rPr>
              <a:t> </a:t>
            </a:r>
            <a:br>
              <a:rPr u="none">
                <a:solidFill>
                  <a:srgbClr val="000000"/>
                </a:solidFill>
              </a:rPr>
            </a:br>
            <a:endParaRPr u="none">
              <a:solidFill>
                <a:srgbClr val="000000"/>
              </a:solidFill>
            </a:endParaRPr>
          </a:p>
          <a:p>
            <a:pPr algn="l" defTabSz="457200">
              <a:lnSpc>
                <a:spcPts val="3300"/>
              </a:lnSpc>
              <a:defRPr sz="1500" u="sng">
                <a:solidFill>
                  <a:srgbClr val="1155CC"/>
                </a:solidFill>
                <a:latin typeface="AvantGarde-Book"/>
                <a:ea typeface="AvantGarde-Book"/>
                <a:cs typeface="AvantGarde-Book"/>
                <a:sym typeface="AvantGarde-Book"/>
              </a:defRPr>
            </a:pPr>
            <a:r>
              <a:rPr u="none">
                <a:solidFill>
                  <a:srgbClr val="000000"/>
                </a:solidFill>
              </a:rPr>
              <a:t>   </a:t>
            </a:r>
            <a:r>
              <a:rPr u="none"/>
              <a:t>•	</a:t>
            </a:r>
            <a:r>
              <a:rPr>
                <a:hlinkClick r:id="rId13" invalidUrl="" action="" tgtFrame="" tooltip="" history="1" highlightClick="0" endSnd="0"/>
              </a:rPr>
              <a:t>https://www.google.fr/amp/www.1jour1actu.com/sport/le_golf_estil_un_sport_de_riches_0/amp/</a:t>
            </a:r>
            <a:r>
              <a:rPr u="none">
                <a:solidFill>
                  <a:srgbClr val="000000"/>
                </a:solidFill>
              </a:rPr>
              <a:t> </a:t>
            </a:r>
          </a:p>
        </p:txBody>
      </p:sp>
      <p:grpSp>
        <p:nvGrpSpPr>
          <p:cNvPr id="383" name="Grouper"/>
          <p:cNvGrpSpPr/>
          <p:nvPr/>
        </p:nvGrpSpPr>
        <p:grpSpPr>
          <a:xfrm rot="16200000">
            <a:off x="6370980" y="-1024268"/>
            <a:ext cx="262840" cy="6178824"/>
            <a:chOff x="0" y="0"/>
            <a:chExt cx="262838" cy="6178822"/>
          </a:xfrm>
        </p:grpSpPr>
        <p:sp>
          <p:nvSpPr>
            <p:cNvPr id="380" name="Ligne"/>
            <p:cNvSpPr/>
            <p:nvPr/>
          </p:nvSpPr>
          <p:spPr>
            <a:xfrm flipV="1">
              <a:off x="131419" y="267796"/>
              <a:ext cx="1" cy="5700371"/>
            </a:xfrm>
            <a:prstGeom prst="line">
              <a:avLst/>
            </a:prstGeom>
            <a:noFill/>
            <a:ln w="25400" cap="flat">
              <a:solidFill>
                <a:srgbClr val="C72127"/>
              </a:solidFill>
              <a:prstDash val="solid"/>
              <a:miter lim="400000"/>
            </a:ln>
            <a:effectLst/>
          </p:spPr>
          <p:txBody>
            <a:bodyPr wrap="square" lIns="50800" tIns="50800" rIns="50800" bIns="50800" numCol="1" anchor="ctr">
              <a:noAutofit/>
            </a:bodyPr>
            <a:lstStyle/>
            <a:p>
              <a:pPr>
                <a:defRPr sz="2400"/>
              </a:pPr>
            </a:p>
          </p:txBody>
        </p:sp>
        <p:sp>
          <p:nvSpPr>
            <p:cNvPr id="381" name="Cercle"/>
            <p:cNvSpPr/>
            <p:nvPr/>
          </p:nvSpPr>
          <p:spPr>
            <a:xfrm>
              <a:off x="0" y="5915984"/>
              <a:ext cx="262839" cy="262839"/>
            </a:xfrm>
            <a:prstGeom prst="ellipse">
              <a:avLst/>
            </a:prstGeom>
            <a:solidFill>
              <a:srgbClr val="C72127"/>
            </a:solidFill>
            <a:ln w="12700" cap="flat">
              <a:noFill/>
              <a:miter lim="400000"/>
            </a:ln>
            <a:effectLst/>
          </p:spPr>
          <p:txBody>
            <a:bodyPr wrap="square" lIns="50800" tIns="50800" rIns="50800" bIns="50800" numCol="1" anchor="ctr">
              <a:noAutofit/>
            </a:bodyPr>
            <a:lstStyle/>
            <a:p>
              <a:pPr>
                <a:defRPr sz="2400"/>
              </a:pPr>
            </a:p>
          </p:txBody>
        </p:sp>
        <p:sp>
          <p:nvSpPr>
            <p:cNvPr id="382" name="Cercle"/>
            <p:cNvSpPr/>
            <p:nvPr/>
          </p:nvSpPr>
          <p:spPr>
            <a:xfrm>
              <a:off x="0" y="0"/>
              <a:ext cx="262839" cy="262839"/>
            </a:xfrm>
            <a:prstGeom prst="ellipse">
              <a:avLst/>
            </a:prstGeom>
            <a:solidFill>
              <a:srgbClr val="C72127"/>
            </a:solidFill>
            <a:ln w="12700" cap="flat">
              <a:noFill/>
              <a:miter lim="400000"/>
            </a:ln>
            <a:effectLst/>
          </p:spPr>
          <p:txBody>
            <a:bodyPr wrap="square" lIns="50800" tIns="50800" rIns="50800" bIns="50800" numCol="1" anchor="ctr">
              <a:noAutofit/>
            </a:bodyPr>
            <a:lstStyle/>
            <a:p>
              <a:pPr>
                <a:defRPr sz="2400"/>
              </a:pP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01"/>
          <p:cNvSpPr/>
          <p:nvPr/>
        </p:nvSpPr>
        <p:spPr>
          <a:xfrm>
            <a:off x="1152585" y="2159595"/>
            <a:ext cx="3235326" cy="392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0">
                <a:solidFill>
                  <a:srgbClr val="D1AE24"/>
                </a:solidFill>
                <a:latin typeface="Geomanist Black"/>
                <a:ea typeface="Geomanist Black"/>
                <a:cs typeface="Geomanist Black"/>
                <a:sym typeface="Geomanist Black"/>
              </a:defRPr>
            </a:lvl1pPr>
          </a:lstStyle>
          <a:p>
            <a:pPr/>
            <a:r>
              <a:t>01</a:t>
            </a:r>
          </a:p>
        </p:txBody>
      </p:sp>
      <p:sp>
        <p:nvSpPr>
          <p:cNvPr id="139" name="Ligne"/>
          <p:cNvSpPr/>
          <p:nvPr/>
        </p:nvSpPr>
        <p:spPr>
          <a:xfrm>
            <a:off x="1351010" y="5535161"/>
            <a:ext cx="2838476" cy="1"/>
          </a:xfrm>
          <a:prstGeom prst="line">
            <a:avLst/>
          </a:prstGeom>
          <a:ln w="25400">
            <a:solidFill>
              <a:srgbClr val="939598"/>
            </a:solidFill>
            <a:miter lim="400000"/>
          </a:ln>
        </p:spPr>
        <p:txBody>
          <a:bodyPr lIns="50800" tIns="50800" rIns="50800" bIns="50800" anchor="ctr"/>
          <a:lstStyle/>
          <a:p>
            <a:pPr>
              <a:defRPr sz="2400"/>
            </a:pPr>
          </a:p>
        </p:txBody>
      </p:sp>
      <p:sp>
        <p:nvSpPr>
          <p:cNvPr id="140" name="LE GOLF"/>
          <p:cNvSpPr/>
          <p:nvPr/>
        </p:nvSpPr>
        <p:spPr>
          <a:xfrm>
            <a:off x="-912458" y="5701704"/>
            <a:ext cx="7365411" cy="100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124E91"/>
                </a:solidFill>
                <a:latin typeface="AvantGarde-Demi"/>
                <a:ea typeface="AvantGarde-Demi"/>
                <a:cs typeface="AvantGarde-Demi"/>
                <a:sym typeface="AvantGarde-Demi"/>
              </a:defRPr>
            </a:lvl1pPr>
          </a:lstStyle>
          <a:p>
            <a:pPr/>
            <a:r>
              <a:t>LE GOLF</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MERCI"/>
          <p:cNvSpPr/>
          <p:nvPr/>
        </p:nvSpPr>
        <p:spPr>
          <a:xfrm>
            <a:off x="1639887" y="2159595"/>
            <a:ext cx="9725026" cy="392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0">
                <a:solidFill>
                  <a:srgbClr val="D1AE24"/>
                </a:solidFill>
                <a:latin typeface="Geomanist Black"/>
                <a:ea typeface="Geomanist Black"/>
                <a:cs typeface="Geomanist Black"/>
                <a:sym typeface="Geomanist Black"/>
              </a:defRPr>
            </a:lvl1pPr>
          </a:lstStyle>
          <a:p>
            <a:pPr/>
            <a:r>
              <a:t>MERCI</a:t>
            </a:r>
          </a:p>
        </p:txBody>
      </p:sp>
      <p:sp>
        <p:nvSpPr>
          <p:cNvPr id="386" name="Ligne"/>
          <p:cNvSpPr/>
          <p:nvPr/>
        </p:nvSpPr>
        <p:spPr>
          <a:xfrm>
            <a:off x="1351010" y="5535161"/>
            <a:ext cx="10302780" cy="1"/>
          </a:xfrm>
          <a:prstGeom prst="line">
            <a:avLst/>
          </a:prstGeom>
          <a:ln w="25400">
            <a:solidFill>
              <a:srgbClr val="939598"/>
            </a:solidFill>
            <a:miter lim="400000"/>
          </a:ln>
        </p:spPr>
        <p:txBody>
          <a:bodyPr lIns="50800" tIns="50800" rIns="50800" bIns="50800" anchor="ctr"/>
          <a:lstStyle/>
          <a:p>
            <a:pPr>
              <a:defRPr sz="2400"/>
            </a:pPr>
          </a:p>
        </p:txBody>
      </p:sp>
      <p:sp>
        <p:nvSpPr>
          <p:cNvPr id="387" name="«Le golf n’est pas un jeu où il faut se presser. Il faut laisser entrer en soi la richesse du sport» — Catherine Lacoste"/>
          <p:cNvSpPr/>
          <p:nvPr/>
        </p:nvSpPr>
        <p:spPr>
          <a:xfrm>
            <a:off x="2234416" y="6046413"/>
            <a:ext cx="8535967"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124E91"/>
                </a:solidFill>
                <a:latin typeface="Caneletter Script Thin Personal"/>
                <a:ea typeface="Caneletter Script Thin Personal"/>
                <a:cs typeface="Caneletter Script Thin Personal"/>
                <a:sym typeface="Caneletter Script Thin Personal"/>
              </a:defRPr>
            </a:lvl1pPr>
          </a:lstStyle>
          <a:p>
            <a:pPr/>
            <a:r>
              <a:t>«Le golf n’est pas un jeu où il faut se presser. Il faut laisser entrer en soi la richesse du sport» — Catherine Lacoste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143"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144" name="DéFINITION DU GOLF"/>
          <p:cNvSpPr/>
          <p:nvPr/>
        </p:nvSpPr>
        <p:spPr>
          <a:xfrm>
            <a:off x="-1114916"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solidFill>
                  <a:srgbClr val="124E91"/>
                </a:solidFill>
                <a:latin typeface="AvantGarde-Demi"/>
                <a:ea typeface="AvantGarde-Demi"/>
                <a:cs typeface="AvantGarde-Demi"/>
                <a:sym typeface="AvantGarde-Demi"/>
              </a:defRPr>
            </a:pPr>
            <a:r>
              <a:t>D</a:t>
            </a:r>
            <a:r>
              <a:rPr cap="all"/>
              <a:t>éFINITI</a:t>
            </a:r>
            <a:r>
              <a:t>ON DU GOLF</a:t>
            </a:r>
          </a:p>
        </p:txBody>
      </p:sp>
      <p:pic>
        <p:nvPicPr>
          <p:cNvPr id="145" name="golf definition 2.jpg" descr="golf definition 2.jpg"/>
          <p:cNvPicPr>
            <a:picLocks noChangeAspect="1"/>
          </p:cNvPicPr>
          <p:nvPr/>
        </p:nvPicPr>
        <p:blipFill>
          <a:blip r:embed="rId2">
            <a:extLst/>
          </a:blip>
          <a:stretch>
            <a:fillRect/>
          </a:stretch>
        </p:blipFill>
        <p:spPr>
          <a:xfrm>
            <a:off x="727230" y="2301229"/>
            <a:ext cx="11486840" cy="3972983"/>
          </a:xfrm>
          <a:prstGeom prst="rect">
            <a:avLst/>
          </a:prstGeom>
          <a:ln w="12700">
            <a:miter lim="400000"/>
          </a:ln>
        </p:spPr>
      </p:pic>
      <p:sp>
        <p:nvSpPr>
          <p:cNvPr id="146" name="Golf : On joue au golf quand, sur un parcours aménagé ou non, on frappe une balle immobile au moyen d’un club pour l’envoyer, en un nombre minimum de coups, dans une cible au sol."/>
          <p:cNvSpPr/>
          <p:nvPr/>
        </p:nvSpPr>
        <p:spPr>
          <a:xfrm>
            <a:off x="727230" y="6239812"/>
            <a:ext cx="11499540" cy="12125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000"/>
              </a:lnSpc>
              <a:defRPr sz="2000">
                <a:latin typeface="AvantGarde-Book"/>
                <a:ea typeface="AvantGarde-Book"/>
                <a:cs typeface="AvantGarde-Book"/>
                <a:sym typeface="AvantGarde-Book"/>
              </a:defRPr>
            </a:pPr>
            <a:br/>
            <a:r>
              <a:rPr sz="3000">
                <a:latin typeface="AvantGarde-Demi"/>
                <a:ea typeface="AvantGarde-Demi"/>
                <a:cs typeface="AvantGarde-Demi"/>
                <a:sym typeface="AvantGarde-Demi"/>
              </a:rPr>
              <a:t>Golf : </a:t>
            </a:r>
            <a:r>
              <a:rPr sz="1900"/>
              <a:t>On joue au golf quand, sur un parcours aménagé ou non, on frappe une balle immobile au moyen d’un club pour l’envoyer, en un nombre minimum de coups, dans une cible au sol.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148" name="Tableau"/>
          <p:cNvGraphicFramePr/>
          <p:nvPr/>
        </p:nvGraphicFramePr>
        <p:xfrm>
          <a:off x="767431" y="2112886"/>
          <a:ext cx="11430238" cy="6483226"/>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2309115"/>
                <a:gridCol w="2019940"/>
                <a:gridCol w="1765770"/>
                <a:gridCol w="1765770"/>
                <a:gridCol w="1765770"/>
                <a:gridCol w="1765770"/>
              </a:tblGrid>
              <a:tr h="1074187">
                <a:tc>
                  <a:txBody>
                    <a:bodyPr/>
                    <a:lstStyle/>
                    <a:p>
                      <a:pPr defTabSz="914400">
                        <a:defRPr b="0" sz="1900">
                          <a:latin typeface="AvantGarde-Book"/>
                          <a:ea typeface="AvantGarde-Book"/>
                          <a:cs typeface="AvantGarde-Book"/>
                          <a:sym typeface="AvantGarde-Book"/>
                        </a:defRPr>
                      </a:pP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solidFill>
                      <a:srgbClr val="D1AE24"/>
                    </a:solidFill>
                  </a:tcPr>
                </a:tc>
                <a:tc>
                  <a:txBody>
                    <a:bodyPr/>
                    <a:lstStyle/>
                    <a:p>
                      <a:pPr defTabSz="914400">
                        <a:defRPr b="0">
                          <a:solidFill>
                            <a:srgbClr val="000000"/>
                          </a:solidFill>
                        </a:defRPr>
                      </a:pPr>
                      <a:r>
                        <a:rPr cap="all" sz="1900">
                          <a:solidFill>
                            <a:srgbClr val="FFFFFF"/>
                          </a:solidFill>
                          <a:latin typeface="AvantGarde-Demi"/>
                          <a:ea typeface="AvantGarde-Demi"/>
                          <a:cs typeface="AvantGarde-Demi"/>
                          <a:sym typeface="AvantGarde-Demi"/>
                        </a:rPr>
                        <a:t>Nombre de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solidFill>
                      <a:srgbClr val="D1AE24"/>
                    </a:solidFill>
                  </a:tcPr>
                </a:tc>
                <a:tc>
                  <a:txBody>
                    <a:bodyPr/>
                    <a:lstStyle/>
                    <a:p>
                      <a:pPr defTabSz="914400">
                        <a:defRPr b="0">
                          <a:solidFill>
                            <a:srgbClr val="000000"/>
                          </a:solidFill>
                        </a:defRPr>
                      </a:pPr>
                      <a:r>
                        <a:rPr cap="all" sz="1900">
                          <a:solidFill>
                            <a:srgbClr val="FFFFFF"/>
                          </a:solidFill>
                          <a:latin typeface="AvantGarde-Demi"/>
                          <a:ea typeface="AvantGarde-Demi"/>
                          <a:cs typeface="AvantGarde-Demi"/>
                          <a:sym typeface="AvantGarde-Demi"/>
                        </a:rPr>
                        <a:t>Longueur des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solidFill>
                      <a:srgbClr val="D1AE24"/>
                    </a:solidFill>
                  </a:tcPr>
                </a:tc>
                <a:tc>
                  <a:txBody>
                    <a:bodyPr/>
                    <a:lstStyle/>
                    <a:p>
                      <a:pPr defTabSz="914400">
                        <a:defRPr b="0">
                          <a:solidFill>
                            <a:srgbClr val="000000"/>
                          </a:solidFill>
                        </a:defRPr>
                      </a:pPr>
                      <a:r>
                        <a:rPr cap="all" sz="1900">
                          <a:solidFill>
                            <a:srgbClr val="FFFFFF"/>
                          </a:solidFill>
                          <a:latin typeface="AvantGarde-Demi"/>
                          <a:ea typeface="AvantGarde-Demi"/>
                          <a:cs typeface="AvantGarde-Demi"/>
                          <a:sym typeface="AvantGarde-Demi"/>
                        </a:rPr>
                        <a:t>Longueur moyenne</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solidFill>
                      <a:srgbClr val="D1AE24"/>
                    </a:solidFill>
                  </a:tcPr>
                </a:tc>
                <a:tc>
                  <a:txBody>
                    <a:bodyPr/>
                    <a:lstStyle/>
                    <a:p>
                      <a:pPr defTabSz="914400">
                        <a:defRPr b="0">
                          <a:solidFill>
                            <a:srgbClr val="000000"/>
                          </a:solidFill>
                        </a:defRPr>
                      </a:pPr>
                      <a:r>
                        <a:rPr cap="all" sz="1900">
                          <a:solidFill>
                            <a:srgbClr val="FFFFFF"/>
                          </a:solidFill>
                          <a:latin typeface="AvantGarde-Demi"/>
                          <a:ea typeface="AvantGarde-Demi"/>
                          <a:cs typeface="AvantGarde-Demi"/>
                          <a:sym typeface="AvantGarde-Demi"/>
                        </a:rPr>
                        <a:t>Durée du jeu</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solidFill>
                      <a:srgbClr val="D1AE24"/>
                    </a:solidFill>
                  </a:tcPr>
                </a:tc>
                <a:tc>
                  <a:txBody>
                    <a:bodyPr/>
                    <a:lstStyle/>
                    <a:p>
                      <a:pPr defTabSz="914400">
                        <a:defRPr b="0">
                          <a:solidFill>
                            <a:srgbClr val="000000"/>
                          </a:solidFill>
                        </a:defRPr>
                      </a:pPr>
                      <a:r>
                        <a:rPr cap="all" sz="1900">
                          <a:solidFill>
                            <a:srgbClr val="FFFFFF"/>
                          </a:solidFill>
                          <a:latin typeface="AvantGarde-Demi"/>
                          <a:ea typeface="AvantGarde-Demi"/>
                          <a:cs typeface="AvantGarde-Demi"/>
                          <a:sym typeface="AvantGarde-Demi"/>
                        </a:rPr>
                        <a:t>Surface</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solidFill>
                      <a:srgbClr val="D1AE24"/>
                    </a:solidFill>
                  </a:tcPr>
                </a:tc>
              </a:tr>
              <a:tr h="1074187">
                <a:tc>
                  <a:txBody>
                    <a:bodyPr/>
                    <a:lstStyle/>
                    <a:p>
                      <a:pPr defTabSz="914400"/>
                      <a:r>
                        <a:rPr sz="1900">
                          <a:latin typeface="AvantGarde-Demi"/>
                          <a:ea typeface="AvantGarde-Demi"/>
                          <a:cs typeface="AvantGarde-Demi"/>
                          <a:sym typeface="AvantGarde-Demi"/>
                        </a:rPr>
                        <a:t>Parcours 18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18</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Entre 90 et 600 m</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5830 m</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Env. 4h30</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+/- 50 ha</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r>
              <a:tr h="1074187">
                <a:tc>
                  <a:txBody>
                    <a:bodyPr/>
                    <a:lstStyle/>
                    <a:p>
                      <a:pPr defTabSz="914400"/>
                      <a:r>
                        <a:rPr sz="1900">
                          <a:latin typeface="AvantGarde-Demi"/>
                          <a:ea typeface="AvantGarde-Demi"/>
                          <a:cs typeface="AvantGarde-Demi"/>
                          <a:sym typeface="AvantGarde-Demi"/>
                        </a:rPr>
                        <a:t>Parcours 9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9</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Entre 90 et 600 m</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2430 m</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Env. 2h15</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+/- 25 ha</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r>
              <a:tr h="1074187">
                <a:tc>
                  <a:txBody>
                    <a:bodyPr/>
                    <a:lstStyle/>
                    <a:p>
                      <a:pPr defTabSz="914400"/>
                      <a:r>
                        <a:rPr sz="1900">
                          <a:latin typeface="AvantGarde-Demi"/>
                          <a:ea typeface="AvantGarde-Demi"/>
                          <a:cs typeface="AvantGarde-Demi"/>
                          <a:sym typeface="AvantGarde-Demi"/>
                        </a:rPr>
                        <a:t>Golf compact</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Entre 6 et 18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Entre 50 et 280 m</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1200 m pour 9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Env. 1h15 pour 9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+/- 13 ha</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r>
              <a:tr h="1074187">
                <a:tc>
                  <a:txBody>
                    <a:bodyPr/>
                    <a:lstStyle/>
                    <a:p>
                      <a:pPr defTabSz="914400"/>
                      <a:r>
                        <a:rPr sz="1900">
                          <a:latin typeface="AvantGarde-Demi"/>
                          <a:ea typeface="AvantGarde-Demi"/>
                          <a:cs typeface="AvantGarde-Demi"/>
                          <a:sym typeface="AvantGarde-Demi"/>
                        </a:rPr>
                        <a:t>Golf pitch and putt</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Entre 6 et 18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Inférieur à  90 m</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580 m pour 9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Env. 1h00 pour 9 trous</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+/- 7 ha</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r>
              <a:tr h="1074187">
                <a:tc>
                  <a:txBody>
                    <a:bodyPr/>
                    <a:lstStyle/>
                    <a:p>
                      <a:pPr defTabSz="914400"/>
                      <a:r>
                        <a:rPr sz="1900">
                          <a:latin typeface="AvantGarde-Demi"/>
                          <a:ea typeface="AvantGarde-Demi"/>
                          <a:cs typeface="AvantGarde-Demi"/>
                          <a:sym typeface="AvantGarde-Demi"/>
                        </a:rPr>
                        <a:t>Practice</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Zone d’entraînement</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libre</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c>
                  <a:txBody>
                    <a:bodyPr/>
                    <a:lstStyle/>
                    <a:p>
                      <a:pPr defTabSz="914400"/>
                      <a:r>
                        <a:rPr sz="1900">
                          <a:latin typeface="AvantGarde-Book"/>
                          <a:ea typeface="AvantGarde-Book"/>
                          <a:cs typeface="AvantGarde-Book"/>
                          <a:sym typeface="AvantGarde-Book"/>
                        </a:rPr>
                        <a:t> 3 ha</a:t>
                      </a:r>
                    </a:p>
                  </a:txBody>
                  <a:tcPr marL="50800" marR="50800" marT="50800" marB="50800" anchor="ctr" anchorCtr="0" horzOverflow="overflow">
                    <a:lnL w="38100">
                      <a:solidFill>
                        <a:srgbClr val="D1AE24"/>
                      </a:solidFill>
                      <a:miter lim="400000"/>
                    </a:lnL>
                    <a:lnR w="38100">
                      <a:solidFill>
                        <a:srgbClr val="D1AE24"/>
                      </a:solidFill>
                      <a:miter lim="400000"/>
                    </a:lnR>
                    <a:lnT w="38100">
                      <a:solidFill>
                        <a:srgbClr val="D1AE24"/>
                      </a:solidFill>
                      <a:miter lim="400000"/>
                    </a:lnT>
                    <a:lnB w="38100">
                      <a:solidFill>
                        <a:srgbClr val="D1AE24"/>
                      </a:solidFill>
                      <a:miter lim="400000"/>
                    </a:lnB>
                  </a:tcPr>
                </a:tc>
              </a:tr>
            </a:tbl>
          </a:graphicData>
        </a:graphic>
      </p:graphicFrame>
      <p:sp>
        <p:nvSpPr>
          <p:cNvPr id="149"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150"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151" name="Types de golf"/>
          <p:cNvSpPr/>
          <p:nvPr/>
        </p:nvSpPr>
        <p:spPr>
          <a:xfrm>
            <a:off x="-1622916"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Types de golf</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154"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155" name="parcourS du golf"/>
          <p:cNvSpPr/>
          <p:nvPr/>
        </p:nvSpPr>
        <p:spPr>
          <a:xfrm>
            <a:off x="-1117033" y="1185992"/>
            <a:ext cx="7365412"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parcourS du golf</a:t>
            </a:r>
          </a:p>
        </p:txBody>
      </p:sp>
      <p:pic>
        <p:nvPicPr>
          <p:cNvPr id="156" name="terrain golf.png" descr="terrain golf.png"/>
          <p:cNvPicPr>
            <a:picLocks noChangeAspect="1"/>
          </p:cNvPicPr>
          <p:nvPr/>
        </p:nvPicPr>
        <p:blipFill>
          <a:blip r:embed="rId2">
            <a:extLst/>
          </a:blip>
          <a:stretch>
            <a:fillRect/>
          </a:stretch>
        </p:blipFill>
        <p:spPr>
          <a:xfrm>
            <a:off x="6123522" y="0"/>
            <a:ext cx="6887614" cy="97536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159"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160" name="MATéRIEL du golf"/>
          <p:cNvSpPr/>
          <p:nvPr/>
        </p:nvSpPr>
        <p:spPr>
          <a:xfrm>
            <a:off x="-1277093" y="1185992"/>
            <a:ext cx="7365412"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MATéRIEL du golf</a:t>
            </a:r>
          </a:p>
        </p:txBody>
      </p:sp>
      <p:grpSp>
        <p:nvGrpSpPr>
          <p:cNvPr id="169" name="Grouper"/>
          <p:cNvGrpSpPr/>
          <p:nvPr/>
        </p:nvGrpSpPr>
        <p:grpSpPr>
          <a:xfrm>
            <a:off x="728995" y="3826228"/>
            <a:ext cx="11465476" cy="3225890"/>
            <a:chOff x="0" y="0"/>
            <a:chExt cx="11465475" cy="3225888"/>
          </a:xfrm>
        </p:grpSpPr>
        <p:pic>
          <p:nvPicPr>
            <p:cNvPr id="161" name="Capture d’écran 2017-04-24 à 00.56.04 copie.png" descr="Capture d’écran 2017-04-24 à 00.56.04 copie.png"/>
            <p:cNvPicPr>
              <a:picLocks noChangeAspect="1"/>
            </p:cNvPicPr>
            <p:nvPr/>
          </p:nvPicPr>
          <p:blipFill>
            <a:blip r:embed="rId2">
              <a:extLst/>
            </a:blip>
            <a:srcRect l="0" t="0" r="0" b="4066"/>
            <a:stretch>
              <a:fillRect/>
            </a:stretch>
          </p:blipFill>
          <p:spPr>
            <a:xfrm>
              <a:off x="0" y="0"/>
              <a:ext cx="11465476" cy="2572733"/>
            </a:xfrm>
            <a:prstGeom prst="rect">
              <a:avLst/>
            </a:prstGeom>
            <a:ln w="12700" cap="flat">
              <a:noFill/>
              <a:miter lim="400000"/>
            </a:ln>
            <a:effectLst/>
          </p:spPr>
        </p:pic>
        <p:sp>
          <p:nvSpPr>
            <p:cNvPr id="162" name="Bois"/>
            <p:cNvSpPr/>
            <p:nvPr/>
          </p:nvSpPr>
          <p:spPr>
            <a:xfrm>
              <a:off x="326128" y="2827272"/>
              <a:ext cx="647233" cy="398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latin typeface="AvantGarde-Book"/>
                  <a:ea typeface="AvantGarde-Book"/>
                  <a:cs typeface="AvantGarde-Book"/>
                  <a:sym typeface="AvantGarde-Book"/>
                </a:defRPr>
              </a:lvl1pPr>
            </a:lstStyle>
            <a:p>
              <a:pPr/>
              <a:r>
                <a:t>Bois</a:t>
              </a:r>
            </a:p>
          </p:txBody>
        </p:sp>
        <p:sp>
          <p:nvSpPr>
            <p:cNvPr id="163" name="Balle"/>
            <p:cNvSpPr/>
            <p:nvPr/>
          </p:nvSpPr>
          <p:spPr>
            <a:xfrm>
              <a:off x="1913147" y="2827272"/>
              <a:ext cx="791915" cy="398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latin typeface="AvantGarde-Book"/>
                  <a:ea typeface="AvantGarde-Book"/>
                  <a:cs typeface="AvantGarde-Book"/>
                  <a:sym typeface="AvantGarde-Book"/>
                </a:defRPr>
              </a:lvl1pPr>
            </a:lstStyle>
            <a:p>
              <a:pPr/>
              <a:r>
                <a:t>Balle</a:t>
              </a:r>
            </a:p>
          </p:txBody>
        </p:sp>
        <p:sp>
          <p:nvSpPr>
            <p:cNvPr id="164" name="Putter"/>
            <p:cNvSpPr/>
            <p:nvPr/>
          </p:nvSpPr>
          <p:spPr>
            <a:xfrm>
              <a:off x="3582776" y="2827272"/>
              <a:ext cx="946047" cy="398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latin typeface="AvantGarde-Book"/>
                  <a:ea typeface="AvantGarde-Book"/>
                  <a:cs typeface="AvantGarde-Book"/>
                  <a:sym typeface="AvantGarde-Book"/>
                </a:defRPr>
              </a:lvl1pPr>
            </a:lstStyle>
            <a:p>
              <a:pPr/>
              <a:r>
                <a:t>Putter</a:t>
              </a:r>
            </a:p>
          </p:txBody>
        </p:sp>
        <p:sp>
          <p:nvSpPr>
            <p:cNvPr id="165" name="Tee"/>
            <p:cNvSpPr/>
            <p:nvPr/>
          </p:nvSpPr>
          <p:spPr>
            <a:xfrm>
              <a:off x="5289943" y="2827272"/>
              <a:ext cx="605895" cy="398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latin typeface="AvantGarde-Book"/>
                  <a:ea typeface="AvantGarde-Book"/>
                  <a:cs typeface="AvantGarde-Book"/>
                  <a:sym typeface="AvantGarde-Book"/>
                </a:defRPr>
              </a:lvl1pPr>
            </a:lstStyle>
            <a:p>
              <a:pPr/>
              <a:r>
                <a:t>Tee</a:t>
              </a:r>
            </a:p>
          </p:txBody>
        </p:sp>
        <p:sp>
          <p:nvSpPr>
            <p:cNvPr id="166" name="Chaussures"/>
            <p:cNvSpPr/>
            <p:nvPr/>
          </p:nvSpPr>
          <p:spPr>
            <a:xfrm>
              <a:off x="6358799" y="2827272"/>
              <a:ext cx="1714929" cy="398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latin typeface="AvantGarde-Book"/>
                  <a:ea typeface="AvantGarde-Book"/>
                  <a:cs typeface="AvantGarde-Book"/>
                  <a:sym typeface="AvantGarde-Book"/>
                </a:defRPr>
              </a:lvl1pPr>
            </a:lstStyle>
            <a:p>
              <a:pPr/>
              <a:r>
                <a:t>Chaussures</a:t>
              </a:r>
            </a:p>
          </p:txBody>
        </p:sp>
        <p:sp>
          <p:nvSpPr>
            <p:cNvPr id="167" name="Fer"/>
            <p:cNvSpPr/>
            <p:nvPr/>
          </p:nvSpPr>
          <p:spPr>
            <a:xfrm>
              <a:off x="8922661" y="2827272"/>
              <a:ext cx="534735" cy="398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latin typeface="AvantGarde-Book"/>
                  <a:ea typeface="AvantGarde-Book"/>
                  <a:cs typeface="AvantGarde-Book"/>
                  <a:sym typeface="AvantGarde-Book"/>
                </a:defRPr>
              </a:lvl1pPr>
            </a:lstStyle>
            <a:p>
              <a:pPr/>
              <a:r>
                <a:t>Fer</a:t>
              </a:r>
            </a:p>
          </p:txBody>
        </p:sp>
        <p:sp>
          <p:nvSpPr>
            <p:cNvPr id="168" name="Sac"/>
            <p:cNvSpPr/>
            <p:nvPr/>
          </p:nvSpPr>
          <p:spPr>
            <a:xfrm>
              <a:off x="10506682" y="2827272"/>
              <a:ext cx="650481" cy="398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latin typeface="AvantGarde-Book"/>
                  <a:ea typeface="AvantGarde-Book"/>
                  <a:cs typeface="AvantGarde-Book"/>
                  <a:sym typeface="AvantGarde-Book"/>
                </a:defRPr>
              </a:lvl1pPr>
            </a:lstStyle>
            <a:p>
              <a:pPr/>
              <a:r>
                <a:t>Sac</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172"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173" name="PRINCIPE du golf"/>
          <p:cNvSpPr/>
          <p:nvPr/>
        </p:nvSpPr>
        <p:spPr>
          <a:xfrm>
            <a:off x="-1302493" y="1185992"/>
            <a:ext cx="7365412"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PRINCIPE du golf</a:t>
            </a:r>
          </a:p>
        </p:txBody>
      </p:sp>
      <p:sp>
        <p:nvSpPr>
          <p:cNvPr id="174" name="Le golf consiste à aller du départ jusque dans le trou à chaque étape. Pour y jouer, il suffit de respecter deux principes :…"/>
          <p:cNvSpPr/>
          <p:nvPr/>
        </p:nvSpPr>
        <p:spPr>
          <a:xfrm>
            <a:off x="662480" y="2207594"/>
            <a:ext cx="11679840" cy="1814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5200"/>
              </a:lnSpc>
              <a:defRPr sz="1900">
                <a:latin typeface="AvantGarde-Book"/>
                <a:ea typeface="AvantGarde-Book"/>
                <a:cs typeface="AvantGarde-Book"/>
                <a:sym typeface="AvantGarde-Book"/>
              </a:defRPr>
            </a:pPr>
            <a:r>
              <a:t>Le golf consiste à aller du départ jusque dans le trou à chaque étape. Pour y jouer, il suffit de respecter deux principes :</a:t>
            </a:r>
          </a:p>
          <a:p>
            <a:pPr lvl="2" algn="l" defTabSz="457200">
              <a:lnSpc>
                <a:spcPts val="6600"/>
              </a:lnSpc>
              <a:defRPr sz="1900">
                <a:latin typeface="AvantGarde-Book"/>
                <a:ea typeface="AvantGarde-Book"/>
                <a:cs typeface="AvantGarde-Book"/>
                <a:sym typeface="AvantGarde-Book"/>
              </a:defRPr>
            </a:pPr>
            <a:r>
              <a:rPr sz="3000">
                <a:latin typeface="AvantGarde-Demi"/>
                <a:ea typeface="AvantGarde-Demi"/>
                <a:cs typeface="AvantGarde-Demi"/>
                <a:sym typeface="AvantGarde-Demi"/>
              </a:rPr>
              <a:t>1)  </a:t>
            </a:r>
            <a:r>
              <a:t>Accepter le parcours comme il est, sans rien modifier, aménager ni améliorer.</a:t>
            </a:r>
          </a:p>
          <a:p>
            <a:pPr lvl="2" algn="l" defTabSz="457200">
              <a:lnSpc>
                <a:spcPts val="6600"/>
              </a:lnSpc>
              <a:defRPr sz="1900">
                <a:latin typeface="AvantGarde-Book"/>
                <a:ea typeface="AvantGarde-Book"/>
                <a:cs typeface="AvantGarde-Book"/>
                <a:sym typeface="AvantGarde-Book"/>
              </a:defRPr>
            </a:pPr>
            <a:r>
              <a:rPr sz="3000">
                <a:latin typeface="AvantGarde-Demi"/>
                <a:ea typeface="AvantGarde-Demi"/>
                <a:cs typeface="AvantGarde-Demi"/>
                <a:sym typeface="AvantGarde-Demi"/>
              </a:rPr>
              <a:t>2)  </a:t>
            </a:r>
            <a:r>
              <a:t>Faire progresser sa balle, sans la toucher autrement qu’en la frappant à l’aide d’un club.</a:t>
            </a:r>
          </a:p>
        </p:txBody>
      </p:sp>
      <p:pic>
        <p:nvPicPr>
          <p:cNvPr id="175" name="pasted-image.tiff" descr="pasted-image.tiff"/>
          <p:cNvPicPr>
            <a:picLocks noChangeAspect="1"/>
          </p:cNvPicPr>
          <p:nvPr/>
        </p:nvPicPr>
        <p:blipFill>
          <a:blip r:embed="rId2">
            <a:extLst/>
          </a:blip>
          <a:srcRect l="0" t="0" r="0" b="18108"/>
          <a:stretch>
            <a:fillRect/>
          </a:stretch>
        </p:blipFill>
        <p:spPr>
          <a:xfrm>
            <a:off x="727169" y="4256112"/>
            <a:ext cx="11486290" cy="470315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01"/>
          <p:cNvSpPr/>
          <p:nvPr/>
        </p:nvSpPr>
        <p:spPr>
          <a:xfrm>
            <a:off x="719949" y="385281"/>
            <a:ext cx="73850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D1AE24"/>
                </a:solidFill>
                <a:latin typeface="Geomanist Black"/>
                <a:ea typeface="Geomanist Black"/>
                <a:cs typeface="Geomanist Black"/>
                <a:sym typeface="Geomanist Black"/>
              </a:defRPr>
            </a:lvl1pPr>
          </a:lstStyle>
          <a:p>
            <a:pPr/>
            <a:r>
              <a:t>01</a:t>
            </a:r>
          </a:p>
        </p:txBody>
      </p:sp>
      <p:sp>
        <p:nvSpPr>
          <p:cNvPr id="178" name="Ligne"/>
          <p:cNvSpPr/>
          <p:nvPr/>
        </p:nvSpPr>
        <p:spPr>
          <a:xfrm>
            <a:off x="719949" y="1156321"/>
            <a:ext cx="738506" cy="1"/>
          </a:xfrm>
          <a:prstGeom prst="line">
            <a:avLst/>
          </a:prstGeom>
          <a:ln w="25400">
            <a:solidFill>
              <a:srgbClr val="939598"/>
            </a:solidFill>
            <a:miter lim="400000"/>
          </a:ln>
        </p:spPr>
        <p:txBody>
          <a:bodyPr lIns="50800" tIns="50800" rIns="50800" bIns="50800" anchor="ctr"/>
          <a:lstStyle/>
          <a:p>
            <a:pPr>
              <a:defRPr sz="2400"/>
            </a:pPr>
          </a:p>
        </p:txBody>
      </p:sp>
      <p:sp>
        <p:nvSpPr>
          <p:cNvPr id="179" name="FORMULe DE JEU"/>
          <p:cNvSpPr/>
          <p:nvPr/>
        </p:nvSpPr>
        <p:spPr>
          <a:xfrm>
            <a:off x="-1494243" y="1185992"/>
            <a:ext cx="736541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cap="all" sz="3000">
                <a:solidFill>
                  <a:srgbClr val="124E91"/>
                </a:solidFill>
                <a:latin typeface="AvantGarde-Demi"/>
                <a:ea typeface="AvantGarde-Demi"/>
                <a:cs typeface="AvantGarde-Demi"/>
                <a:sym typeface="AvantGarde-Demi"/>
              </a:defRPr>
            </a:lvl1pPr>
          </a:lstStyle>
          <a:p>
            <a:pPr/>
            <a:r>
              <a:t>FORMULe DE JEU</a:t>
            </a:r>
          </a:p>
        </p:txBody>
      </p:sp>
      <p:sp>
        <p:nvSpPr>
          <p:cNvPr id="180" name="L’opposition entre les joueurs peut se faire sous 2 formes :…"/>
          <p:cNvSpPr/>
          <p:nvPr/>
        </p:nvSpPr>
        <p:spPr>
          <a:xfrm>
            <a:off x="662480" y="2418396"/>
            <a:ext cx="11679840" cy="4916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5200"/>
              </a:lnSpc>
              <a:defRPr sz="1900">
                <a:latin typeface="AvantGarde-Book"/>
                <a:ea typeface="AvantGarde-Book"/>
                <a:cs typeface="AvantGarde-Book"/>
                <a:sym typeface="AvantGarde-Book"/>
              </a:defRPr>
            </a:pPr>
            <a:r>
              <a:t>L’opposition entre les joueurs peut se faire sous 2 formes :</a:t>
            </a:r>
          </a:p>
          <a:p>
            <a:pPr algn="l" defTabSz="457200">
              <a:lnSpc>
                <a:spcPts val="5200"/>
              </a:lnSpc>
              <a:defRPr sz="1900">
                <a:latin typeface="AvantGarde-Book"/>
                <a:ea typeface="AvantGarde-Book"/>
                <a:cs typeface="AvantGarde-Book"/>
                <a:sym typeface="AvantGarde-Book"/>
              </a:defRPr>
            </a:pPr>
          </a:p>
          <a:p>
            <a:pPr lvl="4" algn="l" defTabSz="457200">
              <a:lnSpc>
                <a:spcPts val="5200"/>
              </a:lnSpc>
              <a:defRPr sz="1900">
                <a:latin typeface="AvantGarde-Book"/>
                <a:ea typeface="AvantGarde-Book"/>
                <a:cs typeface="AvantGarde-Book"/>
                <a:sym typeface="AvantGarde-Book"/>
              </a:defRPr>
            </a:pPr>
            <a:r>
              <a:t>L’opposition </a:t>
            </a:r>
            <a:r>
              <a:rPr>
                <a:latin typeface="AvantGarde-Demi"/>
                <a:ea typeface="AvantGarde-Demi"/>
                <a:cs typeface="AvantGarde-Demi"/>
                <a:sym typeface="AvantGarde-Demi"/>
              </a:rPr>
              <a:t>directe </a:t>
            </a:r>
            <a:r>
              <a:t>(jeu au trou par </a:t>
            </a:r>
            <a:r>
              <a:rPr>
                <a:latin typeface="AvantGarde-Demi"/>
                <a:ea typeface="AvantGarde-Demi"/>
                <a:cs typeface="AvantGarde-Demi"/>
                <a:sym typeface="AvantGarde-Demi"/>
              </a:rPr>
              <a:t>trou</a:t>
            </a:r>
            <a:r>
              <a:t>) : deux camps composés d’un ou de plusieurs joueurs s’opposent directement. Celui qui arrive dans la cible en moins de coups que l’autre remporte le trou. Celui qui remporte le plus d’étapes (trous) est le gagnant du match (jeu en « match-play* »). Cette formule est d’ailleurs celle qui a été choisie par les organisateurs de la Ryder Cup.</a:t>
            </a:r>
          </a:p>
          <a:p>
            <a:pPr algn="l" defTabSz="457200">
              <a:lnSpc>
                <a:spcPts val="5200"/>
              </a:lnSpc>
              <a:defRPr sz="1900">
                <a:latin typeface="AvantGarde-Book"/>
                <a:ea typeface="AvantGarde-Book"/>
                <a:cs typeface="AvantGarde-Book"/>
                <a:sym typeface="AvantGarde-Book"/>
              </a:defRPr>
            </a:pPr>
          </a:p>
          <a:p>
            <a:pPr lvl="4" algn="l" defTabSz="457200">
              <a:lnSpc>
                <a:spcPts val="5200"/>
              </a:lnSpc>
              <a:defRPr sz="1900">
                <a:latin typeface="AvantGarde-Book"/>
                <a:ea typeface="AvantGarde-Book"/>
                <a:cs typeface="AvantGarde-Book"/>
                <a:sym typeface="AvantGarde-Book"/>
              </a:defRPr>
            </a:pPr>
            <a:r>
              <a:t>L’opposition </a:t>
            </a:r>
            <a:r>
              <a:rPr>
                <a:latin typeface="AvantGarde-Demi"/>
                <a:ea typeface="AvantGarde-Demi"/>
                <a:cs typeface="AvantGarde-Demi"/>
                <a:sym typeface="AvantGarde-Demi"/>
              </a:rPr>
              <a:t>indirecte</a:t>
            </a:r>
            <a:r>
              <a:t> (jeu au nombre de </a:t>
            </a:r>
            <a:r>
              <a:rPr>
                <a:latin typeface="AvantGarde-Demi"/>
                <a:ea typeface="AvantGarde-Demi"/>
                <a:cs typeface="AvantGarde-Demi"/>
                <a:sym typeface="AvantGarde-Demi"/>
              </a:rPr>
              <a:t>coups</a:t>
            </a:r>
            <a:r>
              <a:t>) : chaque camp, composé d’un ou deux joueurs, joue pour lui-même, compte tous ses coups sur l’ensemble du parcours et compare son total avec le score de tous les autres camps. Le camp qui a réalisé le plus petit nombre de coups sur l’ensemble du parcours est le gagnant de la rencontre (jeu en « stroke-play* »).</a:t>
            </a:r>
          </a:p>
        </p:txBody>
      </p:sp>
      <p:sp>
        <p:nvSpPr>
          <p:cNvPr id="181" name="Flèche"/>
          <p:cNvSpPr/>
          <p:nvPr/>
        </p:nvSpPr>
        <p:spPr>
          <a:xfrm>
            <a:off x="803275" y="3118067"/>
            <a:ext cx="571854" cy="571854"/>
          </a:xfrm>
          <a:prstGeom prst="rightArrow">
            <a:avLst>
              <a:gd name="adj1" fmla="val 32000"/>
              <a:gd name="adj2" fmla="val 64000"/>
            </a:avLst>
          </a:prstGeom>
          <a:solidFill>
            <a:srgbClr val="C72127"/>
          </a:solidFill>
          <a:ln w="12700">
            <a:miter lim="400000"/>
          </a:ln>
        </p:spPr>
        <p:txBody>
          <a:bodyPr lIns="50800" tIns="50800" rIns="50800" bIns="50800" anchor="ctr"/>
          <a:lstStyle/>
          <a:p>
            <a:pPr>
              <a:defRPr sz="2400"/>
            </a:pPr>
          </a:p>
        </p:txBody>
      </p:sp>
      <p:sp>
        <p:nvSpPr>
          <p:cNvPr id="182" name="Flèche"/>
          <p:cNvSpPr/>
          <p:nvPr/>
        </p:nvSpPr>
        <p:spPr>
          <a:xfrm>
            <a:off x="803275" y="5359566"/>
            <a:ext cx="571854" cy="571855"/>
          </a:xfrm>
          <a:prstGeom prst="rightArrow">
            <a:avLst>
              <a:gd name="adj1" fmla="val 32000"/>
              <a:gd name="adj2" fmla="val 64000"/>
            </a:avLst>
          </a:prstGeom>
          <a:solidFill>
            <a:srgbClr val="C72127"/>
          </a:solidFill>
          <a:ln w="12700">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